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7" r:id="rId6"/>
    <p:sldId id="259" r:id="rId7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King" initials="CK" lastIdx="1" clrIdx="0">
    <p:extLst>
      <p:ext uri="{19B8F6BF-5375-455C-9EA6-DF929625EA0E}">
        <p15:presenceInfo xmlns:p15="http://schemas.microsoft.com/office/powerpoint/2012/main" userId="S-1-5-21-1125857482-2531742852-3256292130-5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355"/>
    <a:srgbClr val="FED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7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92963A-7608-4E6D-B65F-CDEEA6EFA6C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CDA579-B88B-4006-8A1B-215F8E54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6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33763" y="849313"/>
            <a:ext cx="3059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6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33763" y="849313"/>
            <a:ext cx="3059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4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60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56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71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9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99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28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05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77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40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86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56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F21AE-281F-4560-BE1F-B48D381EEF8A}" type="datetimeFigureOut">
              <a:rPr lang="en-CA" smtClean="0"/>
              <a:t>2020-02-09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06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574" y="51996"/>
            <a:ext cx="9021268" cy="514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Calibri" panose="020F0502020204030204" pitchFamily="34" charset="0"/>
              </a:rPr>
              <a:t>				   </a:t>
            </a:r>
            <a:r>
              <a:rPr lang="en-GB" altLang="en-U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TIC </a:t>
            </a:r>
            <a:r>
              <a:rPr lang="en-US" altLang="en-U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PROJECT STATUS REPORT</a:t>
            </a:r>
            <a:endParaRPr lang="en-GB" altLang="en-US" sz="1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94165D-4CD8-45C7-9DD7-6F8C0897DF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95" y="-49135"/>
            <a:ext cx="2058745" cy="76885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093328" y="609439"/>
            <a:ext cx="4982389" cy="141066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5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Project </a:t>
            </a:r>
          </a:p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05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Objective: </a:t>
            </a:r>
            <a:r>
              <a:rPr lang="en-US" altLang="en-US" sz="1050" b="1" dirty="0">
                <a:latin typeface="+mn-lt"/>
                <a:cs typeface="Arial" panose="020B0604020202020204" pitchFamily="34" charset="0"/>
              </a:rPr>
              <a:t>    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900" b="1" i="1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670" y="5327130"/>
            <a:ext cx="9038048" cy="108362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114300" indent="-1143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1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Key Insights and Lessons Learned </a:t>
            </a:r>
            <a:r>
              <a:rPr lang="en-US" altLang="en-US" sz="1100" b="1" baseline="30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3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CA" altLang="en-US" sz="1100" dirty="0">
                <a:latin typeface="+mn-lt"/>
                <a:cs typeface="Arial" panose="020B0604020202020204" pitchFamily="34" charset="0"/>
              </a:rPr>
              <a:t>ENTER TEXT</a:t>
            </a:r>
            <a:endParaRPr lang="en-US" altLang="en-US" sz="11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900" i="1" dirty="0">
                <a:latin typeface="+mn-lt"/>
                <a:cs typeface="Calibri" panose="020F0502020204030204" pitchFamily="34" charset="0"/>
              </a:rPr>
              <a:t> </a:t>
            </a: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Chevron 1"/>
          <p:cNvSpPr/>
          <p:nvPr/>
        </p:nvSpPr>
        <p:spPr bwMode="auto">
          <a:xfrm>
            <a:off x="5606418" y="205653"/>
            <a:ext cx="675084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 dirty="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dirty="0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6281419" y="205653"/>
            <a:ext cx="870550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 dirty="0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dirty="0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Chevron 28"/>
          <p:cNvSpPr/>
          <p:nvPr/>
        </p:nvSpPr>
        <p:spPr bwMode="auto">
          <a:xfrm>
            <a:off x="7146254" y="205653"/>
            <a:ext cx="956685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 dirty="0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  <a:endParaRPr lang="en-US" sz="800" b="1" dirty="0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1" name="Chevron 30"/>
          <p:cNvSpPr/>
          <p:nvPr/>
        </p:nvSpPr>
        <p:spPr bwMode="auto">
          <a:xfrm>
            <a:off x="8086161" y="212894"/>
            <a:ext cx="747067" cy="235647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 dirty="0">
                <a:solidFill>
                  <a:schemeClr val="bg1"/>
                </a:solidFill>
                <a:cs typeface="Arial" panose="020B0604020202020204" pitchFamily="34" charset="0"/>
              </a:rPr>
              <a:t>REVISE</a:t>
            </a:r>
            <a:endParaRPr lang="en-US" sz="800" b="1" dirty="0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671" y="2052286"/>
            <a:ext cx="4511842" cy="325956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1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Summary of Accomplishments during this Reporting Period </a:t>
            </a:r>
            <a:r>
              <a:rPr lang="en-US" altLang="en-US" sz="1100" b="1" baseline="30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1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CA" altLang="en-US" sz="1100" dirty="0">
                <a:latin typeface="+mn-lt"/>
                <a:cs typeface="Arial" panose="020B0604020202020204" pitchFamily="34" charset="0"/>
              </a:rPr>
              <a:t>ENTER TEXT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CA" altLang="en-US" sz="105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94489" y="2052286"/>
            <a:ext cx="4489354" cy="325956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1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Summary of Ongoing Activities and Next Steps for Next Reporting Period </a:t>
            </a:r>
            <a:r>
              <a:rPr lang="en-US" altLang="en-US" sz="1100" b="1" baseline="30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2</a:t>
            </a:r>
          </a:p>
          <a:p>
            <a:pPr marL="171450" lvl="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100" dirty="0">
                <a:latin typeface="+mn-lt"/>
                <a:cs typeface="Arial" panose="020B0604020202020204" pitchFamily="34" charset="0"/>
              </a:rPr>
              <a:t>ENTER TEXT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0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50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279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34996"/>
              </p:ext>
            </p:extLst>
          </p:nvPr>
        </p:nvGraphicFramePr>
        <p:xfrm>
          <a:off x="37670" y="609439"/>
          <a:ext cx="4055659" cy="142399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13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099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Title and Code: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tabLst>
                          <a:tab pos="1257300" algn="r"/>
                          <a:tab pos="1371600" algn="l"/>
                        </a:tabLst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 defTabSz="2514600"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TITLE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Budget: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€XXX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38085"/>
                  </a:ext>
                </a:extLst>
              </a:tr>
              <a:tr h="2274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Timeline: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ENTER TIMELINE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23208"/>
                  </a:ext>
                </a:extLst>
              </a:tr>
              <a:tr h="2201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Sponsor: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17484"/>
                  </a:ext>
                </a:extLst>
              </a:tr>
              <a:tr h="22010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Manager: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 panose="020F050202020403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0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Reporting Period: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 panose="020F0502020204030204" pitchFamily="34" charset="0"/>
                        </a:rPr>
                        <a:t>ENTER PERIOD DATES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1BCE700-8C9B-4A39-AFA5-5E4456082764}"/>
              </a:ext>
            </a:extLst>
          </p:cNvPr>
          <p:cNvSpPr/>
          <p:nvPr/>
        </p:nvSpPr>
        <p:spPr>
          <a:xfrm>
            <a:off x="0" y="6364057"/>
            <a:ext cx="88332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eaLnBrk="0" hangingPunct="0">
              <a:buClr>
                <a:srgbClr val="CC0000"/>
              </a:buClr>
              <a:buSzPct val="70000"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Accomplishments: What was achieved since the last 6-month reporting period versus what was initially planned (activities and deliverables)?</a:t>
            </a:r>
          </a:p>
          <a:p>
            <a:pPr marL="176213" indent="-176213" eaLnBrk="0" hangingPunct="0">
              <a:buClr>
                <a:srgbClr val="CC0000"/>
              </a:buClr>
              <a:buSzPct val="70000"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Next Steps: What key activities and deliverables will take place over the next 6-month period? What are some key next steps?</a:t>
            </a:r>
          </a:p>
          <a:p>
            <a:pPr marL="176213" indent="-176213" eaLnBrk="0" hangingPunct="0"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Insights / Lessons Learned: What lessons have you and your team learned to-date? What does transformation mean to you and your team?</a:t>
            </a:r>
          </a:p>
        </p:txBody>
      </p:sp>
      <p:graphicFrame>
        <p:nvGraphicFramePr>
          <p:cNvPr id="18" name="Group 22">
            <a:extLst>
              <a:ext uri="{FF2B5EF4-FFF2-40B4-BE49-F238E27FC236}">
                <a16:creationId xmlns:a16="http://schemas.microsoft.com/office/drawing/2014/main" id="{4A86AD8D-E6C0-4328-AB93-F414A85C0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1440"/>
              </p:ext>
            </p:extLst>
          </p:nvPr>
        </p:nvGraphicFramePr>
        <p:xfrm>
          <a:off x="6212270" y="1223663"/>
          <a:ext cx="1227588" cy="77622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678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743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Scope: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tabLst>
                          <a:tab pos="1257300" algn="r"/>
                          <a:tab pos="1371600" algn="l"/>
                        </a:tabLst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 defTabSz="2514600"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Schedule: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38085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Budget: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23208"/>
                  </a:ext>
                </a:extLst>
              </a:tr>
            </a:tbl>
          </a:graphicData>
        </a:graphic>
      </p:graphicFrame>
      <p:graphicFrame>
        <p:nvGraphicFramePr>
          <p:cNvPr id="22" name="Group 22">
            <a:extLst>
              <a:ext uri="{FF2B5EF4-FFF2-40B4-BE49-F238E27FC236}">
                <a16:creationId xmlns:a16="http://schemas.microsoft.com/office/drawing/2014/main" id="{2700A331-9D28-4114-A191-D5CE5A831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48738"/>
              </p:ext>
            </p:extLst>
          </p:nvPr>
        </p:nvGraphicFramePr>
        <p:xfrm>
          <a:off x="7467412" y="1223663"/>
          <a:ext cx="1529104" cy="77622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96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743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tabLst>
                          <a:tab pos="1257300" algn="r"/>
                          <a:tab pos="1371600" algn="l"/>
                        </a:tabLst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 defTabSz="2514600"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Change Mgmt.: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38085"/>
                  </a:ext>
                </a:extLst>
              </a:tr>
              <a:tr h="25874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Other: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23208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519BB81-A213-43B8-9D1C-5D42C9DAEAA1}"/>
              </a:ext>
            </a:extLst>
          </p:cNvPr>
          <p:cNvSpPr/>
          <p:nvPr/>
        </p:nvSpPr>
        <p:spPr>
          <a:xfrm>
            <a:off x="4188520" y="1687944"/>
            <a:ext cx="176167" cy="176167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4F528E-D374-4782-BBEA-02C9987E7BC0}"/>
              </a:ext>
            </a:extLst>
          </p:cNvPr>
          <p:cNvSpPr/>
          <p:nvPr/>
        </p:nvSpPr>
        <p:spPr>
          <a:xfrm>
            <a:off x="4337281" y="1566613"/>
            <a:ext cx="569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On Track</a:t>
            </a:r>
            <a:endParaRPr lang="en-CA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5518D1-5B84-4DCE-BBCB-9AD5E1163E53}"/>
              </a:ext>
            </a:extLst>
          </p:cNvPr>
          <p:cNvSpPr/>
          <p:nvPr/>
        </p:nvSpPr>
        <p:spPr>
          <a:xfrm>
            <a:off x="5015181" y="1557818"/>
            <a:ext cx="389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At </a:t>
            </a:r>
          </a:p>
          <a:p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Risk</a:t>
            </a:r>
            <a:endParaRPr lang="en-CA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73016D-011F-4B66-B8CB-56F706C92324}"/>
              </a:ext>
            </a:extLst>
          </p:cNvPr>
          <p:cNvSpPr/>
          <p:nvPr/>
        </p:nvSpPr>
        <p:spPr>
          <a:xfrm>
            <a:off x="5606906" y="1646612"/>
            <a:ext cx="4475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Issue</a:t>
            </a:r>
            <a:endParaRPr lang="en-CA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23B90E0-B556-4D19-B5ED-498E4B4B8E53}"/>
              </a:ext>
            </a:extLst>
          </p:cNvPr>
          <p:cNvSpPr/>
          <p:nvPr/>
        </p:nvSpPr>
        <p:spPr>
          <a:xfrm>
            <a:off x="4785787" y="1679211"/>
            <a:ext cx="224334" cy="176167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E2779-D4EF-4DB3-9B20-8900F2D88C85}"/>
              </a:ext>
            </a:extLst>
          </p:cNvPr>
          <p:cNvSpPr/>
          <p:nvPr/>
        </p:nvSpPr>
        <p:spPr>
          <a:xfrm>
            <a:off x="5471112" y="1691635"/>
            <a:ext cx="159497" cy="176166"/>
          </a:xfrm>
          <a:prstGeom prst="rect">
            <a:avLst/>
          </a:prstGeom>
          <a:solidFill>
            <a:srgbClr val="FB4355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51CFBF-06D8-4342-B80D-42D5EB2C6770}"/>
              </a:ext>
            </a:extLst>
          </p:cNvPr>
          <p:cNvSpPr/>
          <p:nvPr/>
        </p:nvSpPr>
        <p:spPr>
          <a:xfrm>
            <a:off x="4805696" y="653538"/>
            <a:ext cx="4190820" cy="5135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1000" dirty="0">
                <a:solidFill>
                  <a:schemeClr val="tx1"/>
                </a:solidFill>
              </a:rPr>
              <a:t>ENTER TEXT</a:t>
            </a:r>
            <a:endParaRPr lang="en-CA" sz="1050" dirty="0">
              <a:solidFill>
                <a:schemeClr val="tx1"/>
              </a:solidFill>
            </a:endParaRPr>
          </a:p>
        </p:txBody>
      </p:sp>
      <p:graphicFrame>
        <p:nvGraphicFramePr>
          <p:cNvPr id="32" name="Group 22">
            <a:extLst>
              <a:ext uri="{FF2B5EF4-FFF2-40B4-BE49-F238E27FC236}">
                <a16:creationId xmlns:a16="http://schemas.microsoft.com/office/drawing/2014/main" id="{5BC93855-C541-4A8E-B7D0-1866E413E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133279"/>
              </p:ext>
            </p:extLst>
          </p:nvPr>
        </p:nvGraphicFramePr>
        <p:xfrm>
          <a:off x="4671305" y="1229597"/>
          <a:ext cx="1490921" cy="324531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954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841">
                  <a:extLst>
                    <a:ext uri="{9D8B030D-6E8A-4147-A177-3AD203B41FA5}">
                      <a16:colId xmlns:a16="http://schemas.microsoft.com/office/drawing/2014/main" val="2741206058"/>
                    </a:ext>
                  </a:extLst>
                </a:gridCol>
              </a:tblGrid>
              <a:tr h="324531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Overall Project: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0F799037-B4B2-47D6-9E6C-1E465DE16CFC}"/>
              </a:ext>
            </a:extLst>
          </p:cNvPr>
          <p:cNvSpPr/>
          <p:nvPr/>
        </p:nvSpPr>
        <p:spPr>
          <a:xfrm>
            <a:off x="4074645" y="1238219"/>
            <a:ext cx="56938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50" b="1" dirty="0">
                <a:solidFill>
                  <a:srgbClr val="C00000"/>
                </a:solidFill>
                <a:cs typeface="Arial" panose="020B0604020202020204" pitchFamily="34" charset="0"/>
              </a:rPr>
              <a:t>Status</a:t>
            </a:r>
            <a:r>
              <a:rPr lang="en-US" altLang="en-US" sz="1000" b="1" dirty="0">
                <a:solidFill>
                  <a:srgbClr val="C00000"/>
                </a:solidFill>
                <a:cs typeface="Arial" panose="020B0604020202020204" pitchFamily="34" charset="0"/>
              </a:rPr>
              <a:t>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02796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574" y="51996"/>
            <a:ext cx="9021268" cy="514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US" altLang="en-US" sz="10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altLang="en-US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PROJECT STATUS REPORT</a:t>
            </a:r>
            <a:endParaRPr lang="en-GB" altLang="en-US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95" y="-49135"/>
            <a:ext cx="2058745" cy="77714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3416" y="621780"/>
            <a:ext cx="8884740" cy="25130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en-US" sz="1400" b="1" dirty="0">
                <a:solidFill>
                  <a:srgbClr val="C00000"/>
                </a:solidFill>
                <a:cs typeface="Arial" panose="020B0604020202020204" pitchFamily="34" charset="0"/>
              </a:rPr>
              <a:t>Key Milestones and Indicators</a:t>
            </a:r>
            <a:endParaRPr lang="en-US" sz="14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0617" y="3918862"/>
            <a:ext cx="8884740" cy="31672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defRPr/>
            </a:pPr>
            <a:r>
              <a:rPr lang="fr-BE" sz="1400" b="1" dirty="0">
                <a:solidFill>
                  <a:srgbClr val="C00000"/>
                </a:solidFill>
                <a:cs typeface="Arial" panose="020B0604020202020204" pitchFamily="34" charset="0"/>
              </a:rPr>
              <a:t>Risks, Issues and Challenges</a:t>
            </a:r>
            <a:endParaRPr lang="en-US" sz="14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57175" indent="-257175" eaLnBrk="0" hangingPunct="0">
              <a:buClr>
                <a:srgbClr val="800000"/>
              </a:buClr>
              <a:buFontTx/>
              <a:buChar char="•"/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fr-FR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eaLnBrk="0" hangingPunct="0">
              <a:buClr>
                <a:srgbClr val="800000"/>
              </a:buClr>
              <a:defRPr/>
            </a:pPr>
            <a:endParaRPr lang="en-US" sz="1400" dirty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15" name="Chevron 1">
            <a:extLst>
              <a:ext uri="{FF2B5EF4-FFF2-40B4-BE49-F238E27FC236}">
                <a16:creationId xmlns:a16="http://schemas.microsoft.com/office/drawing/2014/main" id="{23A8744F-5C38-40D9-BB71-724FCCBCDFCF}"/>
              </a:ext>
            </a:extLst>
          </p:cNvPr>
          <p:cNvSpPr/>
          <p:nvPr/>
        </p:nvSpPr>
        <p:spPr bwMode="auto">
          <a:xfrm>
            <a:off x="5606418" y="205653"/>
            <a:ext cx="675084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n-US" sz="800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hevron 25">
            <a:extLst>
              <a:ext uri="{FF2B5EF4-FFF2-40B4-BE49-F238E27FC236}">
                <a16:creationId xmlns:a16="http://schemas.microsoft.com/office/drawing/2014/main" id="{F4A5462F-38C4-4D67-BCBD-750755954FF3}"/>
              </a:ext>
            </a:extLst>
          </p:cNvPr>
          <p:cNvSpPr/>
          <p:nvPr/>
        </p:nvSpPr>
        <p:spPr bwMode="auto">
          <a:xfrm>
            <a:off x="6281419" y="205653"/>
            <a:ext cx="870550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</a:t>
            </a:r>
            <a:endParaRPr lang="en-US" sz="800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hevron 28">
            <a:extLst>
              <a:ext uri="{FF2B5EF4-FFF2-40B4-BE49-F238E27FC236}">
                <a16:creationId xmlns:a16="http://schemas.microsoft.com/office/drawing/2014/main" id="{587747F2-47F0-4F43-8A6F-A73EA859E96C}"/>
              </a:ext>
            </a:extLst>
          </p:cNvPr>
          <p:cNvSpPr/>
          <p:nvPr/>
        </p:nvSpPr>
        <p:spPr bwMode="auto">
          <a:xfrm>
            <a:off x="7146254" y="205653"/>
            <a:ext cx="956685" cy="242888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endParaRPr lang="en-US" sz="800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hevron 30">
            <a:extLst>
              <a:ext uri="{FF2B5EF4-FFF2-40B4-BE49-F238E27FC236}">
                <a16:creationId xmlns:a16="http://schemas.microsoft.com/office/drawing/2014/main" id="{49E1193D-D6FD-423B-A3DE-5763755EA605}"/>
              </a:ext>
            </a:extLst>
          </p:cNvPr>
          <p:cNvSpPr/>
          <p:nvPr/>
        </p:nvSpPr>
        <p:spPr bwMode="auto">
          <a:xfrm>
            <a:off x="8086161" y="212894"/>
            <a:ext cx="747067" cy="235647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</a:t>
            </a:r>
            <a:endParaRPr lang="en-US" sz="800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E7C6C0-46BC-415B-BFCF-01804F91B851}"/>
              </a:ext>
            </a:extLst>
          </p:cNvPr>
          <p:cNvSpPr/>
          <p:nvPr/>
        </p:nvSpPr>
        <p:spPr>
          <a:xfrm>
            <a:off x="62574" y="6350169"/>
            <a:ext cx="88332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eaLnBrk="0" hangingPunct="0">
              <a:buClr>
                <a:srgbClr val="CC0000"/>
              </a:buClr>
              <a:buSzPct val="70000"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Key Milestones: </a:t>
            </a:r>
            <a:r>
              <a:rPr lang="en-US" altLang="en-US" sz="900" i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Significant point or event in a project. List all major project milestones with an update on progress status and deadlines</a:t>
            </a:r>
          </a:p>
          <a:p>
            <a:pPr marL="176213" indent="-176213" eaLnBrk="0" hangingPunct="0"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Risk / Issue. </a:t>
            </a:r>
            <a:r>
              <a:rPr lang="en-US" altLang="en-US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risk is a potential issue that may happen. An issue is a problem that has already happened and is blocking progress.</a:t>
            </a:r>
          </a:p>
          <a:p>
            <a:pPr marL="176213" indent="-176213" eaLnBrk="0" hangingPunct="0"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Mitigation:  What was done to mitigate this risk / issue?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2A2DCA-7208-4432-B322-CD692F00A334}"/>
              </a:ext>
            </a:extLst>
          </p:cNvPr>
          <p:cNvSpPr/>
          <p:nvPr/>
        </p:nvSpPr>
        <p:spPr>
          <a:xfrm>
            <a:off x="7241561" y="3521225"/>
            <a:ext cx="188780" cy="188780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37EB21-DAE2-4376-AFF5-CC3366FE0915}"/>
              </a:ext>
            </a:extLst>
          </p:cNvPr>
          <p:cNvSpPr/>
          <p:nvPr/>
        </p:nvSpPr>
        <p:spPr>
          <a:xfrm>
            <a:off x="7390322" y="3412506"/>
            <a:ext cx="569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On Track</a:t>
            </a:r>
            <a:endParaRPr lang="en-CA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660E97-EFD4-491D-8B46-94DA936FE8B2}"/>
              </a:ext>
            </a:extLst>
          </p:cNvPr>
          <p:cNvSpPr/>
          <p:nvPr/>
        </p:nvSpPr>
        <p:spPr>
          <a:xfrm>
            <a:off x="8068222" y="3403711"/>
            <a:ext cx="3898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At </a:t>
            </a:r>
          </a:p>
          <a:p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Risk</a:t>
            </a:r>
            <a:endParaRPr lang="en-CA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8D1712-5BF1-4D5A-8065-487BB1F19335}"/>
              </a:ext>
            </a:extLst>
          </p:cNvPr>
          <p:cNvSpPr/>
          <p:nvPr/>
        </p:nvSpPr>
        <p:spPr>
          <a:xfrm>
            <a:off x="8659947" y="3492505"/>
            <a:ext cx="4475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Issue</a:t>
            </a:r>
            <a:endParaRPr lang="en-CA" dirty="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CE2894E-6691-43BB-B5C0-FEFFF256234B}"/>
              </a:ext>
            </a:extLst>
          </p:cNvPr>
          <p:cNvSpPr/>
          <p:nvPr/>
        </p:nvSpPr>
        <p:spPr>
          <a:xfrm>
            <a:off x="7838828" y="3512492"/>
            <a:ext cx="240396" cy="188780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FFF5775-EB5F-4E01-B4A2-6C664219A57E}"/>
              </a:ext>
            </a:extLst>
          </p:cNvPr>
          <p:cNvSpPr/>
          <p:nvPr/>
        </p:nvSpPr>
        <p:spPr>
          <a:xfrm>
            <a:off x="8524153" y="3524914"/>
            <a:ext cx="170917" cy="188780"/>
          </a:xfrm>
          <a:prstGeom prst="rect">
            <a:avLst/>
          </a:prstGeom>
          <a:solidFill>
            <a:srgbClr val="FB4355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B99344-816E-4B36-BA61-DE2624D02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02124"/>
              </p:ext>
            </p:extLst>
          </p:nvPr>
        </p:nvGraphicFramePr>
        <p:xfrm>
          <a:off x="153803" y="916333"/>
          <a:ext cx="8789580" cy="2545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7916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2362217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1838904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  <a:gridCol w="1576203">
                  <a:extLst>
                    <a:ext uri="{9D8B030D-6E8A-4147-A177-3AD203B41FA5}">
                      <a16:colId xmlns:a16="http://schemas.microsoft.com/office/drawing/2014/main" val="708879645"/>
                    </a:ext>
                  </a:extLst>
                </a:gridCol>
                <a:gridCol w="1254340">
                  <a:extLst>
                    <a:ext uri="{9D8B030D-6E8A-4147-A177-3AD203B41FA5}">
                      <a16:colId xmlns:a16="http://schemas.microsoft.com/office/drawing/2014/main" val="3570457826"/>
                    </a:ext>
                  </a:extLst>
                </a:gridCol>
              </a:tblGrid>
              <a:tr h="220352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Key Milestones </a:t>
                      </a:r>
                      <a:r>
                        <a:rPr kumimoji="0" lang="en-US" altLang="en-US" sz="110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kumimoji="0" lang="en-US" altLang="en-US" sz="11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Milestones</a:t>
                      </a:r>
                      <a:endParaRPr kumimoji="0" lang="en-US" altLang="en-US" sz="11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Due Date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(expected/actual)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Corresponding Indicators </a:t>
                      </a:r>
                      <a:b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and Measures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en-US" sz="11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r>
                        <a:rPr kumimoji="0" lang="fr-BE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(on </a:t>
                      </a:r>
                      <a:r>
                        <a:rPr kumimoji="0" lang="fr-BE" altLang="en-US" sz="11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track</a:t>
                      </a:r>
                      <a:r>
                        <a:rPr kumimoji="0" lang="fr-BE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, at </a:t>
                      </a:r>
                      <a:r>
                        <a:rPr kumimoji="0" lang="fr-BE" altLang="en-US" sz="110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risk</a:t>
                      </a:r>
                      <a:r>
                        <a:rPr kumimoji="0" lang="fr-BE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, issue)</a:t>
                      </a:r>
                      <a:endParaRPr kumimoji="0" lang="en-US" altLang="en-US" sz="11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90170" indent="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CA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74930" marR="177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4245135613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038F3D05-65DD-4C53-98F4-BF105C644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02424"/>
              </p:ext>
            </p:extLst>
          </p:nvPr>
        </p:nvGraphicFramePr>
        <p:xfrm>
          <a:off x="153803" y="4235591"/>
          <a:ext cx="8789580" cy="19556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0009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3575852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4773719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</a:tblGrid>
              <a:tr h="326548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R/I </a:t>
                      </a:r>
                      <a:r>
                        <a:rPr kumimoji="0" lang="en-US" altLang="en-US" sz="110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en-US" altLang="en-US" sz="11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Risk / Issue</a:t>
                      </a: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Mitigation Measures / Actions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  <a:p>
                      <a:endParaRPr lang="en-CA" sz="1100" dirty="0"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3075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DOCID-1550461484-11891</_dlc_DocId>
    <_dlc_DocIdUrl xmlns="b5aab738-2f7d-4cde-8d2b-eeae14c19eed">
      <Url>https://msfintl.sharepoint.com/sites/msfintlcommunities/tic/_layouts/15/DocIdRedir.aspx?ID=DOCID-1550461484-11891</Url>
      <Description>DOCID-1550461484-11891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5C03499A3CD4B9A4676CA9DCB65DE" ma:contentTypeVersion="205" ma:contentTypeDescription="Create a new document." ma:contentTypeScope="" ma:versionID="7ab74cc665842cb7a89d350d307ba0d5">
  <xsd:schema xmlns:xsd="http://www.w3.org/2001/XMLSchema" xmlns:xs="http://www.w3.org/2001/XMLSchema" xmlns:p="http://schemas.microsoft.com/office/2006/metadata/properties" xmlns:ns2="a7b3f9be-7093-4767-8442-898ce17b5260" xmlns:ns3="b5aab738-2f7d-4cde-8d2b-eeae14c19eed" targetNamespace="http://schemas.microsoft.com/office/2006/metadata/properties" ma:root="true" ma:fieldsID="2584ad8b3ba417d55108e6dd2474d112" ns2:_="" ns3:_="">
    <xsd:import namespace="a7b3f9be-7093-4767-8442-898ce17b5260"/>
    <xsd:import namespace="b5aab738-2f7d-4cde-8d2b-eeae14c19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Location" minOccurs="0"/>
                <xsd:element ref="ns2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3f9be-7093-4767-8442-898ce17b5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76C7C3-8B5E-4A74-A290-A3F772C541B7}">
  <ds:schemaRefs>
    <ds:schemaRef ds:uri="http://schemas.microsoft.com/office/2006/metadata/properties"/>
    <ds:schemaRef ds:uri="http://schemas.microsoft.com/office/infopath/2007/PartnerControls"/>
    <ds:schemaRef ds:uri="b5aab738-2f7d-4cde-8d2b-eeae14c19eed"/>
  </ds:schemaRefs>
</ds:datastoreItem>
</file>

<file path=customXml/itemProps2.xml><?xml version="1.0" encoding="utf-8"?>
<ds:datastoreItem xmlns:ds="http://schemas.openxmlformats.org/officeDocument/2006/customXml" ds:itemID="{59BD393F-4BE7-4E77-AC60-3CA887F7AE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9B911-229F-48B5-A266-B6D13D21921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D526AFF-69FA-4743-887E-B5BFECF31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3f9be-7093-4767-8442-898ce17b5260"/>
    <ds:schemaRef ds:uri="b5aab738-2f7d-4cde-8d2b-eeae14c19e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1322</TotalTime>
  <Words>307</Words>
  <Application>Microsoft Office PowerPoint</Application>
  <PresentationFormat>On-screen Show (4:3)</PresentationFormat>
  <Paragraphs>95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Syal</dc:creator>
  <cp:lastModifiedBy>Rekha Sadasivan</cp:lastModifiedBy>
  <cp:revision>95</cp:revision>
  <cp:lastPrinted>2018-01-12T12:11:16Z</cp:lastPrinted>
  <dcterms:created xsi:type="dcterms:W3CDTF">2017-07-19T17:52:55Z</dcterms:created>
  <dcterms:modified xsi:type="dcterms:W3CDTF">2020-02-09T23:45:36Z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0x010100B345C03499A3CD4B9A4676CA9DCB65DE</vt:lpwstr>
  </property>
  <property fmtid="{D5CDD505-2E9C-101B-9397-08002B2CF9AE}" pid="3" name="_dlc_DocIdItemGuid">
    <vt:lpwstr>10c889ed-ba6b-4dd3-8b07-0e1ab26ab19a</vt:lpwstr>
  </property>
</Properties>
</file>