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sldIdLst>
    <p:sldId id="257" r:id="rId6"/>
    <p:sldId id="259" r:id="rId7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King" initials="CK" lastIdx="1" clrIdx="0">
    <p:extLst>
      <p:ext uri="{19B8F6BF-5375-455C-9EA6-DF929625EA0E}">
        <p15:presenceInfo xmlns:p15="http://schemas.microsoft.com/office/powerpoint/2012/main" userId="S-1-5-21-1125857482-2531742852-3256292130-5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355"/>
    <a:srgbClr val="FED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5CE86A-D3B4-4F4C-9358-79C51B914901}" v="6" dt="2022-09-05T12:39:08.2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notesMasters/notesMaster1.xml" Id="rId8" /><Relationship Type="http://schemas.openxmlformats.org/officeDocument/2006/relationships/tableStyles" Target="tableStyles.xml" Id="rId13" /><Relationship Type="http://schemas.openxmlformats.org/officeDocument/2006/relationships/customXml" Target="../customXml/item3.xml" Id="rId3" /><Relationship Type="http://schemas.openxmlformats.org/officeDocument/2006/relationships/slide" Target="slides/slide2.xml" Id="rId7" /><Relationship Type="http://schemas.openxmlformats.org/officeDocument/2006/relationships/theme" Target="theme/theme1.xml" Id="rId12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" Target="slides/slide1.xml" Id="rId6" /><Relationship Type="http://schemas.openxmlformats.org/officeDocument/2006/relationships/viewProps" Target="viewProps.xml" Id="rId11" /><Relationship Type="http://schemas.openxmlformats.org/officeDocument/2006/relationships/slideMaster" Target="slideMasters/slideMaster1.xml" Id="rId5" /><Relationship Type="http://schemas.microsoft.com/office/2015/10/relationships/revisionInfo" Target="revisionInfo.xml" Id="rId15" /><Relationship Type="http://schemas.openxmlformats.org/officeDocument/2006/relationships/presProps" Target="presProps.xml" Id="rId10" /><Relationship Type="http://schemas.openxmlformats.org/officeDocument/2006/relationships/customXml" Target="../customXml/item4.xml" Id="rId4" /><Relationship Type="http://schemas.openxmlformats.org/officeDocument/2006/relationships/commentAuthors" Target="commentAuthors.xml" Id="rId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92963A-7608-4E6D-B65F-CDEEA6EFA6CA}" type="datetimeFigureOut">
              <a:rPr lang="en-CA" smtClean="0"/>
              <a:t>2022-09-05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CDA579-B88B-4006-8A1B-215F8E54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64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33763" y="849313"/>
            <a:ext cx="3059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AFD6048-CEBF-44D9-B3FF-7B9529083474}" type="slidenum">
              <a:rPr lang="nl-BE" altLang="en-US" sz="1200">
                <a:latin typeface="Times New Roman" pitchFamily="18" charset="0"/>
              </a:rPr>
              <a:pPr algn="r" eaLnBrk="1" hangingPunct="1">
                <a:buClrTx/>
                <a:buFontTx/>
                <a:buNone/>
              </a:pPr>
              <a:t>1</a:t>
            </a:fld>
            <a:endParaRPr lang="nl-BE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566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33763" y="849313"/>
            <a:ext cx="3059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AFD6048-CEBF-44D9-B3FF-7B9529083474}" type="slidenum">
              <a:rPr lang="nl-BE" altLang="en-US" sz="1200">
                <a:latin typeface="Times New Roman" pitchFamily="18" charset="0"/>
              </a:rPr>
              <a:pPr algn="r" eaLnBrk="1" hangingPunct="1">
                <a:buClrTx/>
                <a:buFontTx/>
                <a:buNone/>
              </a:pPr>
              <a:t>2</a:t>
            </a:fld>
            <a:endParaRPr lang="nl-BE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4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73DF-3D2D-4789-A717-122944790F66}" type="datetime1">
              <a:rPr lang="en-CA" smtClean="0"/>
              <a:t>2022-09-05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60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1B39-9B4A-4B71-B59F-9A39167A7718}" type="datetime1">
              <a:rPr lang="en-CA" smtClean="0"/>
              <a:t>2022-09-05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656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F5F-5FB4-426D-BD4B-0E2B121B4AF2}" type="datetime1">
              <a:rPr lang="en-CA" smtClean="0"/>
              <a:t>2022-09-05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571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E338-2E9B-4358-84B4-EBFE01BD215C}" type="datetime1">
              <a:rPr lang="en-CA" smtClean="0"/>
              <a:t>2022-09-05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291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B438-6A94-4F01-8944-C90951C064FB}" type="datetime1">
              <a:rPr lang="en-CA" smtClean="0"/>
              <a:t>2022-09-05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99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95E6-C15C-42AF-9385-EA7FE3B90BD2}" type="datetime1">
              <a:rPr lang="en-CA" smtClean="0"/>
              <a:t>2022-09-05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328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66F4-F763-408D-9788-A8BBE78C8246}" type="datetime1">
              <a:rPr lang="en-CA" smtClean="0"/>
              <a:t>2022-09-05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105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741C-C720-4448-A393-4B3BFBF29E57}" type="datetime1">
              <a:rPr lang="en-CA" smtClean="0"/>
              <a:t>2022-09-05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777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5563-3AB8-42E2-809E-9F93466E8D66}" type="datetime1">
              <a:rPr lang="en-CA" smtClean="0"/>
              <a:t>2022-09-05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140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6E38-5996-48DB-A9E6-BBF37969B3A0}" type="datetime1">
              <a:rPr lang="en-CA" smtClean="0"/>
              <a:t>2022-09-05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686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1819-9804-41EA-B7B3-BC22597CED76}" type="datetime1">
              <a:rPr lang="en-CA" smtClean="0"/>
              <a:t>2022-09-05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356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1E48D-098A-4113-884B-1B9EFBBEB237}" type="datetime1">
              <a:rPr lang="en-CA" smtClean="0"/>
              <a:t>2022-09-05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406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2574" y="51996"/>
            <a:ext cx="9021268" cy="5143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Calibri" panose="020F0502020204030204" pitchFamily="34" charset="0"/>
              </a:rPr>
              <a:t>				   </a:t>
            </a:r>
            <a:r>
              <a:rPr lang="en-GB" altLang="en-US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Arial" panose="020B0604020202020204" pitchFamily="34" charset="0"/>
              </a:rPr>
              <a:t>TIC </a:t>
            </a:r>
            <a:r>
              <a:rPr lang="en-US" altLang="en-US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Arial" panose="020B0604020202020204" pitchFamily="34" charset="0"/>
              </a:rPr>
              <a:t>PROJECT STATUS REPORT</a:t>
            </a:r>
            <a:endParaRPr lang="en-GB" altLang="en-US" sz="1000" b="1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994165D-4CD8-45C7-9DD7-6F8C0897DF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495" y="-49135"/>
            <a:ext cx="2058745" cy="76885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093328" y="609439"/>
            <a:ext cx="4982389" cy="141066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050" b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Project </a:t>
            </a:r>
          </a:p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050" b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Objective: </a:t>
            </a:r>
            <a:r>
              <a:rPr lang="en-US" altLang="en-US" sz="1050" b="1">
                <a:latin typeface="+mn-lt"/>
                <a:cs typeface="Arial" panose="020B0604020202020204" pitchFamily="34" charset="0"/>
              </a:rPr>
              <a:t>    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endParaRPr lang="en-US" altLang="en-US" sz="900" b="1" i="1">
              <a:latin typeface="+mn-lt"/>
              <a:cs typeface="Arial" panose="020B0604020202020204" pitchFamily="34" charset="0"/>
            </a:endParaRP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endParaRPr lang="en-US" altLang="en-US" sz="1000" b="1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670" y="4779162"/>
            <a:ext cx="4511842" cy="163159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114300" indent="-1143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100" b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Key Insights and Lessons Learned </a:t>
            </a:r>
            <a:r>
              <a:rPr lang="en-US" altLang="en-US" sz="1100" b="1" baseline="3000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3</a:t>
            </a:r>
          </a:p>
          <a:p>
            <a:pPr marL="171450" indent="-171450" eaLnBrk="0" hangingPunct="0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CA" altLang="en-US" sz="1100">
                <a:latin typeface="+mn-lt"/>
                <a:cs typeface="Arial" panose="020B0604020202020204" pitchFamily="34" charset="0"/>
              </a:rPr>
              <a:t>ENTER TEXT</a:t>
            </a:r>
            <a:endParaRPr lang="en-US" altLang="en-US" sz="1100" i="1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900" i="1">
                <a:latin typeface="+mn-lt"/>
                <a:cs typeface="Calibri" panose="020F0502020204030204" pitchFamily="34" charset="0"/>
              </a:rPr>
              <a:t> </a:t>
            </a: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" name="Chevron 1"/>
          <p:cNvSpPr/>
          <p:nvPr/>
        </p:nvSpPr>
        <p:spPr bwMode="auto">
          <a:xfrm>
            <a:off x="5606418" y="205653"/>
            <a:ext cx="675084" cy="242888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6" name="Chevron 25"/>
          <p:cNvSpPr/>
          <p:nvPr/>
        </p:nvSpPr>
        <p:spPr bwMode="auto">
          <a:xfrm>
            <a:off x="6281419" y="205653"/>
            <a:ext cx="870550" cy="242888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EXECUTE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Chevron 28"/>
          <p:cNvSpPr/>
          <p:nvPr/>
        </p:nvSpPr>
        <p:spPr bwMode="auto">
          <a:xfrm>
            <a:off x="7146254" y="205653"/>
            <a:ext cx="956685" cy="242888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EVALUATE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1" name="Chevron 30"/>
          <p:cNvSpPr/>
          <p:nvPr/>
        </p:nvSpPr>
        <p:spPr bwMode="auto">
          <a:xfrm>
            <a:off x="8086161" y="212894"/>
            <a:ext cx="747067" cy="235647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REVISE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671" y="2052287"/>
            <a:ext cx="4511842" cy="272687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100" b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Summary of Accomplishments during this Reporting Period </a:t>
            </a:r>
            <a:r>
              <a:rPr lang="en-US" altLang="en-US" sz="1100" b="1" baseline="3000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1</a:t>
            </a:r>
          </a:p>
          <a:p>
            <a:pPr marL="171450" indent="-171450" eaLnBrk="0" hangingPunct="0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CA" altLang="en-US" sz="1100">
                <a:latin typeface="+mn-lt"/>
                <a:cs typeface="Arial" panose="020B0604020202020204" pitchFamily="34" charset="0"/>
              </a:rPr>
              <a:t>ENTER TEXT</a:t>
            </a:r>
          </a:p>
          <a:p>
            <a:pPr marL="171450" indent="-171450" eaLnBrk="0" hangingPunct="0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en-CA" altLang="en-US" sz="105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49512" y="2052287"/>
            <a:ext cx="4534331" cy="272687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100" b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Summary of Ongoing Activities and Next Steps for Next Reporting Period </a:t>
            </a:r>
            <a:r>
              <a:rPr lang="en-US" altLang="en-US" sz="1100" b="1" baseline="3000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2</a:t>
            </a:r>
          </a:p>
          <a:p>
            <a:pPr marL="171450" lvl="0" indent="-171450" eaLnBrk="0" hangingPunct="0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1100">
                <a:latin typeface="+mn-lt"/>
                <a:cs typeface="Arial" panose="020B0604020202020204" pitchFamily="34" charset="0"/>
              </a:rPr>
              <a:t>ENTER TEXT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endParaRPr lang="en-US" altLang="en-US" sz="1000">
              <a:latin typeface="+mn-lt"/>
              <a:cs typeface="Arial" panose="020B0604020202020204" pitchFamily="34" charset="0"/>
            </a:endParaRP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endParaRPr lang="en-US" altLang="en-US" sz="105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279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067027"/>
              </p:ext>
            </p:extLst>
          </p:nvPr>
        </p:nvGraphicFramePr>
        <p:xfrm>
          <a:off x="37670" y="609439"/>
          <a:ext cx="4055659" cy="1423999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133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8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099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Title: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tabLst>
                          <a:tab pos="1257300" algn="r"/>
                          <a:tab pos="1371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tabLst>
                          <a:tab pos="1257300" algn="r"/>
                          <a:tab pos="1371600" algn="l"/>
                        </a:tabLst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tabLst>
                          <a:tab pos="1257300" algn="r"/>
                          <a:tab pos="1371600" algn="l"/>
                        </a:tabLst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tabLst>
                          <a:tab pos="1257300" algn="r"/>
                          <a:tab pos="1371600" algn="l"/>
                        </a:tabLst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 defTabSz="2514600"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TITLE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Budget: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€XXX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038085"/>
                  </a:ext>
                </a:extLst>
              </a:tr>
              <a:tr h="2274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Timeline: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ENTER START DATE / END DATE</a:t>
                      </a:r>
                      <a:endParaRPr kumimoji="0" lang="en-US" altLang="en-US" sz="11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623208"/>
                  </a:ext>
                </a:extLst>
              </a:tr>
              <a:tr h="2201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Sponsor: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217484"/>
                  </a:ext>
                </a:extLst>
              </a:tr>
              <a:tr h="220104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Manager: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 panose="020F0502020204030204" pitchFamily="34" charset="0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104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Reporting Period: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 panose="020F0502020204030204" pitchFamily="34" charset="0"/>
                        </a:rPr>
                        <a:t>ENTER REPORTING PERIOD DATES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1BCE700-8C9B-4A39-AFA5-5E4456082764}"/>
              </a:ext>
            </a:extLst>
          </p:cNvPr>
          <p:cNvSpPr/>
          <p:nvPr/>
        </p:nvSpPr>
        <p:spPr>
          <a:xfrm>
            <a:off x="0" y="6401919"/>
            <a:ext cx="8833228" cy="648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 eaLnBrk="0" hangingPunct="0">
              <a:lnSpc>
                <a:spcPts val="800"/>
              </a:lnSpc>
              <a:buClr>
                <a:srgbClr val="CC0000"/>
              </a:buClr>
              <a:buSzPct val="70000"/>
              <a:buAutoNum type="arabicPeriod"/>
              <a:defRPr/>
            </a:pPr>
            <a:r>
              <a:rPr lang="en-US" altLang="en-US" sz="900" i="1" dirty="0">
                <a:cs typeface="Arial" panose="020B0604020202020204" pitchFamily="34" charset="0"/>
              </a:rPr>
              <a:t>Accomplishments: What was achieved since the last 6-month reporting period versus what was initially planned (activities and deliverables)?</a:t>
            </a:r>
          </a:p>
          <a:p>
            <a:pPr marL="176213" indent="-176213" eaLnBrk="0" hangingPunct="0">
              <a:lnSpc>
                <a:spcPts val="800"/>
              </a:lnSpc>
              <a:buClr>
                <a:srgbClr val="CC0000"/>
              </a:buClr>
              <a:buSzPct val="70000"/>
              <a:buAutoNum type="arabicPeriod"/>
              <a:defRPr/>
            </a:pPr>
            <a:r>
              <a:rPr lang="en-US" altLang="en-US" sz="900" i="1" dirty="0">
                <a:cs typeface="Arial" panose="020B0604020202020204" pitchFamily="34" charset="0"/>
              </a:rPr>
              <a:t>Next Steps: What key activities and deliverables will take place over the next 6-month period? What are some key next steps?</a:t>
            </a:r>
          </a:p>
          <a:p>
            <a:pPr marL="176213" indent="-176213" eaLnBrk="0" hangingPunct="0">
              <a:lnSpc>
                <a:spcPts val="800"/>
              </a:lnSpc>
              <a:buClr>
                <a:srgbClr val="CC0000"/>
              </a:buClr>
              <a:buSzPct val="70000"/>
              <a:buFontTx/>
              <a:buAutoNum type="arabicPeriod"/>
              <a:defRPr/>
            </a:pPr>
            <a:r>
              <a:rPr lang="en-US" altLang="en-US" sz="900" i="1" dirty="0">
                <a:cs typeface="Arial" panose="020B0604020202020204" pitchFamily="34" charset="0"/>
              </a:rPr>
              <a:t>Insights / Lessons Learned: What lessons have you and your team learned to-date? What does transformation mean to you and your team?</a:t>
            </a:r>
          </a:p>
          <a:p>
            <a:pPr marL="176213" indent="-176213" eaLnBrk="0" hangingPunct="0">
              <a:lnSpc>
                <a:spcPts val="800"/>
              </a:lnSpc>
              <a:buClr>
                <a:srgbClr val="CC0000"/>
              </a:buClr>
              <a:buSzPct val="70000"/>
              <a:buFontTx/>
              <a:buAutoNum type="arabicPeriod"/>
              <a:defRPr/>
            </a:pPr>
            <a:r>
              <a:rPr lang="en-GB" altLang="en-US" sz="900" i="1" dirty="0">
                <a:cs typeface="Arial" panose="020B0604020202020204" pitchFamily="34" charset="0"/>
              </a:rPr>
              <a:t>Compared </a:t>
            </a:r>
            <a:r>
              <a:rPr lang="en-GB" altLang="en-US" sz="900" i="1">
                <a:cs typeface="Arial" panose="020B0604020202020204" pitchFamily="34" charset="0"/>
              </a:rPr>
              <a:t>with project </a:t>
            </a:r>
            <a:r>
              <a:rPr lang="en-GB" altLang="en-US" sz="900" i="1" dirty="0">
                <a:cs typeface="Arial" panose="020B0604020202020204" pitchFamily="34" charset="0"/>
              </a:rPr>
              <a:t>targets - include LogFrame or metrics template as appendix if appropriate</a:t>
            </a:r>
          </a:p>
          <a:p>
            <a:pPr marL="176213" indent="-176213" eaLnBrk="0" hangingPunct="0">
              <a:lnSpc>
                <a:spcPts val="1200"/>
              </a:lnSpc>
              <a:buClr>
                <a:srgbClr val="CC0000"/>
              </a:buClr>
              <a:buSzPct val="70000"/>
              <a:buFontTx/>
              <a:buAutoNum type="arabicPeriod"/>
              <a:defRPr/>
            </a:pPr>
            <a:endParaRPr lang="en-US" altLang="en-US" sz="900" i="1" dirty="0">
              <a:cs typeface="Arial" panose="020B0604020202020204" pitchFamily="34" charset="0"/>
            </a:endParaRPr>
          </a:p>
        </p:txBody>
      </p:sp>
      <p:graphicFrame>
        <p:nvGraphicFramePr>
          <p:cNvPr id="18" name="Group 22">
            <a:extLst>
              <a:ext uri="{FF2B5EF4-FFF2-40B4-BE49-F238E27FC236}">
                <a16:creationId xmlns:a16="http://schemas.microsoft.com/office/drawing/2014/main" id="{4A86AD8D-E6C0-4328-AB93-F414A85C0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21440"/>
              </p:ext>
            </p:extLst>
          </p:nvPr>
        </p:nvGraphicFramePr>
        <p:xfrm>
          <a:off x="6212270" y="1223663"/>
          <a:ext cx="1227588" cy="776229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678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743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Scope: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tabLst>
                          <a:tab pos="1257300" algn="r"/>
                          <a:tab pos="1371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tabLst>
                          <a:tab pos="1257300" algn="r"/>
                          <a:tab pos="1371600" algn="l"/>
                        </a:tabLst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tabLst>
                          <a:tab pos="1257300" algn="r"/>
                          <a:tab pos="1371600" algn="l"/>
                        </a:tabLst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tabLst>
                          <a:tab pos="1257300" algn="r"/>
                          <a:tab pos="1371600" algn="l"/>
                        </a:tabLst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 defTabSz="2514600"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endParaRPr kumimoji="0" lang="en-US" altLang="en-US" sz="1050" b="1" i="0" u="none" strike="noStrike" cap="none" normalizeH="0" baseline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4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Schedule: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038085"/>
                  </a:ext>
                </a:extLst>
              </a:tr>
              <a:tr h="25874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Budget: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623208"/>
                  </a:ext>
                </a:extLst>
              </a:tr>
            </a:tbl>
          </a:graphicData>
        </a:graphic>
      </p:graphicFrame>
      <p:graphicFrame>
        <p:nvGraphicFramePr>
          <p:cNvPr id="22" name="Group 22">
            <a:extLst>
              <a:ext uri="{FF2B5EF4-FFF2-40B4-BE49-F238E27FC236}">
                <a16:creationId xmlns:a16="http://schemas.microsoft.com/office/drawing/2014/main" id="{2700A331-9D28-4114-A191-D5CE5A831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648738"/>
              </p:ext>
            </p:extLst>
          </p:nvPr>
        </p:nvGraphicFramePr>
        <p:xfrm>
          <a:off x="7467412" y="1223663"/>
          <a:ext cx="1529104" cy="776229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968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743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HR: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tabLst>
                          <a:tab pos="1257300" algn="r"/>
                          <a:tab pos="1371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tabLst>
                          <a:tab pos="1257300" algn="r"/>
                          <a:tab pos="1371600" algn="l"/>
                        </a:tabLst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tabLst>
                          <a:tab pos="1257300" algn="r"/>
                          <a:tab pos="1371600" algn="l"/>
                        </a:tabLst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tabLst>
                          <a:tab pos="1257300" algn="r"/>
                          <a:tab pos="1371600" algn="l"/>
                        </a:tabLst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 defTabSz="2514600"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endParaRPr kumimoji="0" lang="en-US" altLang="en-US" sz="1050" b="1" i="0" u="none" strike="noStrike" cap="none" normalizeH="0" baseline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4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Change Mgmt.: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038085"/>
                  </a:ext>
                </a:extLst>
              </a:tr>
              <a:tr h="25874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Other: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623208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3519BB81-A213-43B8-9D1C-5D42C9DAEAA1}"/>
              </a:ext>
            </a:extLst>
          </p:cNvPr>
          <p:cNvSpPr/>
          <p:nvPr/>
        </p:nvSpPr>
        <p:spPr>
          <a:xfrm>
            <a:off x="4188520" y="1687944"/>
            <a:ext cx="176167" cy="176167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4F528E-D374-4782-BBEA-02C9987E7BC0}"/>
              </a:ext>
            </a:extLst>
          </p:cNvPr>
          <p:cNvSpPr/>
          <p:nvPr/>
        </p:nvSpPr>
        <p:spPr>
          <a:xfrm>
            <a:off x="4337281" y="1566613"/>
            <a:ext cx="569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000">
                <a:solidFill>
                  <a:srgbClr val="000000"/>
                </a:solidFill>
                <a:cs typeface="Arial" panose="020B0604020202020204" pitchFamily="34" charset="0"/>
              </a:rPr>
              <a:t>On Track</a:t>
            </a:r>
            <a:endParaRPr lang="en-CA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5518D1-5B84-4DCE-BBCB-9AD5E1163E53}"/>
              </a:ext>
            </a:extLst>
          </p:cNvPr>
          <p:cNvSpPr/>
          <p:nvPr/>
        </p:nvSpPr>
        <p:spPr>
          <a:xfrm>
            <a:off x="5015181" y="1557818"/>
            <a:ext cx="3898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>
                <a:solidFill>
                  <a:srgbClr val="000000"/>
                </a:solidFill>
                <a:cs typeface="Arial" panose="020B0604020202020204" pitchFamily="34" charset="0"/>
              </a:rPr>
              <a:t>At </a:t>
            </a:r>
          </a:p>
          <a:p>
            <a:r>
              <a:rPr lang="en-US" altLang="en-US" sz="1000">
                <a:solidFill>
                  <a:srgbClr val="000000"/>
                </a:solidFill>
                <a:cs typeface="Arial" panose="020B0604020202020204" pitchFamily="34" charset="0"/>
              </a:rPr>
              <a:t>Risk</a:t>
            </a:r>
            <a:endParaRPr lang="en-CA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73016D-011F-4B66-B8CB-56F706C92324}"/>
              </a:ext>
            </a:extLst>
          </p:cNvPr>
          <p:cNvSpPr/>
          <p:nvPr/>
        </p:nvSpPr>
        <p:spPr>
          <a:xfrm>
            <a:off x="5606906" y="1646612"/>
            <a:ext cx="44755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>
                <a:solidFill>
                  <a:srgbClr val="000000"/>
                </a:solidFill>
                <a:cs typeface="Arial" panose="020B0604020202020204" pitchFamily="34" charset="0"/>
              </a:rPr>
              <a:t>Issue</a:t>
            </a:r>
            <a:endParaRPr lang="en-CA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223B90E0-B556-4D19-B5ED-498E4B4B8E53}"/>
              </a:ext>
            </a:extLst>
          </p:cNvPr>
          <p:cNvSpPr/>
          <p:nvPr/>
        </p:nvSpPr>
        <p:spPr>
          <a:xfrm>
            <a:off x="4785787" y="1679211"/>
            <a:ext cx="224334" cy="176167"/>
          </a:xfrm>
          <a:prstGeom prst="triangle">
            <a:avLst/>
          </a:prstGeom>
          <a:solidFill>
            <a:srgbClr val="FFC000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E2779-D4EF-4DB3-9B20-8900F2D88C85}"/>
              </a:ext>
            </a:extLst>
          </p:cNvPr>
          <p:cNvSpPr/>
          <p:nvPr/>
        </p:nvSpPr>
        <p:spPr>
          <a:xfrm>
            <a:off x="5471112" y="1691635"/>
            <a:ext cx="159497" cy="176166"/>
          </a:xfrm>
          <a:prstGeom prst="rect">
            <a:avLst/>
          </a:prstGeom>
          <a:solidFill>
            <a:srgbClr val="FB4355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51CFBF-06D8-4342-B80D-42D5EB2C6770}"/>
              </a:ext>
            </a:extLst>
          </p:cNvPr>
          <p:cNvSpPr/>
          <p:nvPr/>
        </p:nvSpPr>
        <p:spPr>
          <a:xfrm>
            <a:off x="4805696" y="653538"/>
            <a:ext cx="4190820" cy="51359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sz="1000">
                <a:solidFill>
                  <a:schemeClr val="tx1"/>
                </a:solidFill>
              </a:rPr>
              <a:t>ENTER TEXT</a:t>
            </a:r>
            <a:endParaRPr lang="en-CA" sz="1050">
              <a:solidFill>
                <a:schemeClr val="tx1"/>
              </a:solidFill>
            </a:endParaRPr>
          </a:p>
        </p:txBody>
      </p:sp>
      <p:graphicFrame>
        <p:nvGraphicFramePr>
          <p:cNvPr id="32" name="Group 22">
            <a:extLst>
              <a:ext uri="{FF2B5EF4-FFF2-40B4-BE49-F238E27FC236}">
                <a16:creationId xmlns:a16="http://schemas.microsoft.com/office/drawing/2014/main" id="{5BC93855-C541-4A8E-B7D0-1866E413E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133279"/>
              </p:ext>
            </p:extLst>
          </p:nvPr>
        </p:nvGraphicFramePr>
        <p:xfrm>
          <a:off x="4671305" y="1229597"/>
          <a:ext cx="1490921" cy="324531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954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841">
                  <a:extLst>
                    <a:ext uri="{9D8B030D-6E8A-4147-A177-3AD203B41FA5}">
                      <a16:colId xmlns:a16="http://schemas.microsoft.com/office/drawing/2014/main" val="2741206058"/>
                    </a:ext>
                  </a:extLst>
                </a:gridCol>
              </a:tblGrid>
              <a:tr h="324531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Overall Project: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0F799037-B4B2-47D6-9E6C-1E465DE16CFC}"/>
              </a:ext>
            </a:extLst>
          </p:cNvPr>
          <p:cNvSpPr/>
          <p:nvPr/>
        </p:nvSpPr>
        <p:spPr>
          <a:xfrm>
            <a:off x="4074645" y="1238219"/>
            <a:ext cx="56938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50" b="1">
                <a:solidFill>
                  <a:srgbClr val="C00000"/>
                </a:solidFill>
                <a:cs typeface="Arial" panose="020B0604020202020204" pitchFamily="34" charset="0"/>
              </a:rPr>
              <a:t>Status</a:t>
            </a:r>
            <a:r>
              <a:rPr lang="en-US" altLang="en-US" sz="1000" b="1">
                <a:solidFill>
                  <a:srgbClr val="C00000"/>
                </a:solidFill>
                <a:cs typeface="Arial" panose="020B0604020202020204" pitchFamily="34" charset="0"/>
              </a:rPr>
              <a:t>:</a:t>
            </a:r>
            <a:endParaRPr lang="en-CA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15890D8-5CE8-45E6-BDE4-AFC367AB5043}"/>
              </a:ext>
            </a:extLst>
          </p:cNvPr>
          <p:cNvSpPr/>
          <p:nvPr/>
        </p:nvSpPr>
        <p:spPr>
          <a:xfrm>
            <a:off x="4541386" y="4770321"/>
            <a:ext cx="4534331" cy="163159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/>
          <a:lstStyle>
            <a:lvl1pPr marL="114300" indent="-1143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100" b="1">
                <a:solidFill>
                  <a:srgbClr val="C00000"/>
                </a:solidFill>
                <a:latin typeface="+mn-lt"/>
                <a:cs typeface="Arial"/>
              </a:rPr>
              <a:t>Key Results to Date (output, outcomes, impact metrics)</a:t>
            </a:r>
            <a:r>
              <a:rPr lang="en-US" altLang="en-US" sz="1100" b="1" baseline="30000">
                <a:solidFill>
                  <a:srgbClr val="C00000"/>
                </a:solidFill>
                <a:latin typeface="+mn-lt"/>
                <a:cs typeface="Arial"/>
              </a:rPr>
              <a:t>4</a:t>
            </a:r>
          </a:p>
          <a:p>
            <a:pPr marL="171450" indent="-171450" eaLnBrk="0" hangingPunct="0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CA" altLang="en-US" sz="1100">
                <a:latin typeface="+mn-lt"/>
                <a:cs typeface="Arial"/>
              </a:rPr>
              <a:t>ENTER TEXT</a:t>
            </a:r>
            <a:endParaRPr lang="en-US" altLang="en-US" sz="1100" i="1">
              <a:latin typeface="+mn-lt"/>
              <a:cs typeface="Arial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C3A750-56DD-627B-A61E-CA3B0ECA8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8986" y="6444020"/>
            <a:ext cx="1861578" cy="365125"/>
          </a:xfrm>
        </p:spPr>
        <p:txBody>
          <a:bodyPr/>
          <a:lstStyle/>
          <a:p>
            <a:r>
              <a:rPr lang="en-US" sz="900" dirty="0"/>
              <a:t>TIC Status Report Template - September 2022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340027967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2574" y="51996"/>
            <a:ext cx="9021268" cy="5143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US" altLang="en-US" sz="105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altLang="en-US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Arial" panose="020B0604020202020204" pitchFamily="34" charset="0"/>
              </a:rPr>
              <a:t>PROJECT STATUS REPORT</a:t>
            </a:r>
            <a:endParaRPr lang="en-GB" altLang="en-US" b="1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495" y="-49135"/>
            <a:ext cx="2058745" cy="77714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73416" y="621780"/>
            <a:ext cx="8884740" cy="25130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r>
              <a:rPr lang="en-US" sz="1400" b="1">
                <a:solidFill>
                  <a:srgbClr val="C00000"/>
                </a:solidFill>
                <a:cs typeface="Arial" panose="020B0604020202020204" pitchFamily="34" charset="0"/>
              </a:rPr>
              <a:t>Key Milestones and Indicators</a:t>
            </a:r>
            <a:endParaRPr lang="en-US" sz="140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00617" y="3918862"/>
            <a:ext cx="8884740" cy="31672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r>
              <a:rPr lang="fr-BE" sz="1400" b="1">
                <a:solidFill>
                  <a:srgbClr val="C00000"/>
                </a:solidFill>
                <a:cs typeface="Arial" panose="020B0604020202020204" pitchFamily="34" charset="0"/>
              </a:rPr>
              <a:t>Risks, Issues and Challenges</a:t>
            </a:r>
            <a:endParaRPr lang="en-US" sz="140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257175" indent="-257175" eaLnBrk="0" hangingPunct="0">
              <a:buClr>
                <a:srgbClr val="800000"/>
              </a:buClr>
              <a:buFontTx/>
              <a:buChar char="•"/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fr-FR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fr-FR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fr-FR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>
              <a:solidFill>
                <a:srgbClr val="C00000"/>
              </a:solidFill>
              <a:cs typeface="Calibri" panose="020F0502020204030204" pitchFamily="34" charset="0"/>
            </a:endParaRPr>
          </a:p>
        </p:txBody>
      </p:sp>
      <p:sp>
        <p:nvSpPr>
          <p:cNvPr id="15" name="Chevron 1">
            <a:extLst>
              <a:ext uri="{FF2B5EF4-FFF2-40B4-BE49-F238E27FC236}">
                <a16:creationId xmlns:a16="http://schemas.microsoft.com/office/drawing/2014/main" id="{23A8744F-5C38-40D9-BB71-724FCCBCDFCF}"/>
              </a:ext>
            </a:extLst>
          </p:cNvPr>
          <p:cNvSpPr/>
          <p:nvPr/>
        </p:nvSpPr>
        <p:spPr bwMode="auto">
          <a:xfrm>
            <a:off x="5606418" y="205653"/>
            <a:ext cx="675084" cy="242888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n-US" sz="800" b="1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hevron 25">
            <a:extLst>
              <a:ext uri="{FF2B5EF4-FFF2-40B4-BE49-F238E27FC236}">
                <a16:creationId xmlns:a16="http://schemas.microsoft.com/office/drawing/2014/main" id="{F4A5462F-38C4-4D67-BCBD-750755954FF3}"/>
              </a:ext>
            </a:extLst>
          </p:cNvPr>
          <p:cNvSpPr/>
          <p:nvPr/>
        </p:nvSpPr>
        <p:spPr bwMode="auto">
          <a:xfrm>
            <a:off x="6281419" y="205653"/>
            <a:ext cx="870550" cy="242888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EXECUTE</a:t>
            </a:r>
            <a:endParaRPr lang="en-US" sz="800" b="1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hevron 28">
            <a:extLst>
              <a:ext uri="{FF2B5EF4-FFF2-40B4-BE49-F238E27FC236}">
                <a16:creationId xmlns:a16="http://schemas.microsoft.com/office/drawing/2014/main" id="{587747F2-47F0-4F43-8A6F-A73EA859E96C}"/>
              </a:ext>
            </a:extLst>
          </p:cNvPr>
          <p:cNvSpPr/>
          <p:nvPr/>
        </p:nvSpPr>
        <p:spPr bwMode="auto">
          <a:xfrm>
            <a:off x="7146254" y="205653"/>
            <a:ext cx="956685" cy="242888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endParaRPr lang="en-US" sz="800" b="1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hevron 30">
            <a:extLst>
              <a:ext uri="{FF2B5EF4-FFF2-40B4-BE49-F238E27FC236}">
                <a16:creationId xmlns:a16="http://schemas.microsoft.com/office/drawing/2014/main" id="{49E1193D-D6FD-423B-A3DE-5763755EA605}"/>
              </a:ext>
            </a:extLst>
          </p:cNvPr>
          <p:cNvSpPr/>
          <p:nvPr/>
        </p:nvSpPr>
        <p:spPr bwMode="auto">
          <a:xfrm>
            <a:off x="8086161" y="212894"/>
            <a:ext cx="747067" cy="235647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</a:t>
            </a:r>
            <a:endParaRPr lang="en-US" sz="800" b="1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E7C6C0-46BC-415B-BFCF-01804F91B851}"/>
              </a:ext>
            </a:extLst>
          </p:cNvPr>
          <p:cNvSpPr/>
          <p:nvPr/>
        </p:nvSpPr>
        <p:spPr>
          <a:xfrm>
            <a:off x="62574" y="6350169"/>
            <a:ext cx="883322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 eaLnBrk="0" hangingPunct="0">
              <a:buClr>
                <a:srgbClr val="CC0000"/>
              </a:buClr>
              <a:buSzPct val="70000"/>
              <a:buAutoNum type="arabicPeriod"/>
              <a:defRPr/>
            </a:pPr>
            <a:r>
              <a:rPr lang="en-US" altLang="en-US" sz="900" i="1" dirty="0">
                <a:cs typeface="Arial" panose="020B0604020202020204" pitchFamily="34" charset="0"/>
              </a:rPr>
              <a:t>Key Milestones: </a:t>
            </a:r>
            <a:r>
              <a:rPr lang="en-US" altLang="en-US" sz="900" i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Significant point or event in a project. List all major project milestones with an update on progress status and deadlines.</a:t>
            </a:r>
          </a:p>
          <a:p>
            <a:pPr marL="176213" indent="-176213" eaLnBrk="0" hangingPunct="0">
              <a:buClr>
                <a:srgbClr val="CC0000"/>
              </a:buClr>
              <a:buSzPct val="70000"/>
              <a:buFontTx/>
              <a:buAutoNum type="arabicPeriod"/>
              <a:defRPr/>
            </a:pPr>
            <a:r>
              <a:rPr lang="en-US" altLang="en-US" sz="900" i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Risk / Issue. </a:t>
            </a:r>
            <a:r>
              <a:rPr lang="en-US" altLang="en-US" sz="9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risk is a potential issue that may happen. An issue is a problem that has already happened and is blocking progress.</a:t>
            </a:r>
          </a:p>
          <a:p>
            <a:pPr marL="176213" indent="-176213" eaLnBrk="0" hangingPunct="0">
              <a:buClr>
                <a:srgbClr val="CC0000"/>
              </a:buClr>
              <a:buSzPct val="70000"/>
              <a:buFontTx/>
              <a:buAutoNum type="arabicPeriod"/>
              <a:defRPr/>
            </a:pPr>
            <a:r>
              <a:rPr lang="en-US" altLang="en-US" sz="9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Mitigation:  What was done to mitigate this risk / issue?</a:t>
            </a: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12A2DCA-7208-4432-B322-CD692F00A334}"/>
              </a:ext>
            </a:extLst>
          </p:cNvPr>
          <p:cNvSpPr/>
          <p:nvPr/>
        </p:nvSpPr>
        <p:spPr>
          <a:xfrm>
            <a:off x="7241561" y="3521225"/>
            <a:ext cx="188780" cy="188780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E37EB21-DAE2-4376-AFF5-CC3366FE0915}"/>
              </a:ext>
            </a:extLst>
          </p:cNvPr>
          <p:cNvSpPr/>
          <p:nvPr/>
        </p:nvSpPr>
        <p:spPr>
          <a:xfrm>
            <a:off x="7390322" y="3412506"/>
            <a:ext cx="569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000">
                <a:solidFill>
                  <a:srgbClr val="000000"/>
                </a:solidFill>
                <a:cs typeface="Arial" panose="020B0604020202020204" pitchFamily="34" charset="0"/>
              </a:rPr>
              <a:t>On Track</a:t>
            </a:r>
            <a:endParaRPr lang="en-C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A660E97-EFD4-491D-8B46-94DA936FE8B2}"/>
              </a:ext>
            </a:extLst>
          </p:cNvPr>
          <p:cNvSpPr/>
          <p:nvPr/>
        </p:nvSpPr>
        <p:spPr>
          <a:xfrm>
            <a:off x="8068222" y="3403711"/>
            <a:ext cx="3898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>
                <a:solidFill>
                  <a:srgbClr val="000000"/>
                </a:solidFill>
                <a:cs typeface="Arial" panose="020B0604020202020204" pitchFamily="34" charset="0"/>
              </a:rPr>
              <a:t>At </a:t>
            </a:r>
          </a:p>
          <a:p>
            <a:r>
              <a:rPr lang="en-US" altLang="en-US" sz="1000">
                <a:solidFill>
                  <a:srgbClr val="000000"/>
                </a:solidFill>
                <a:cs typeface="Arial" panose="020B0604020202020204" pitchFamily="34" charset="0"/>
              </a:rPr>
              <a:t>Risk</a:t>
            </a:r>
            <a:endParaRPr lang="en-C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A8D1712-5BF1-4D5A-8065-487BB1F19335}"/>
              </a:ext>
            </a:extLst>
          </p:cNvPr>
          <p:cNvSpPr/>
          <p:nvPr/>
        </p:nvSpPr>
        <p:spPr>
          <a:xfrm>
            <a:off x="8659947" y="3492505"/>
            <a:ext cx="44755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>
                <a:solidFill>
                  <a:srgbClr val="000000"/>
                </a:solidFill>
                <a:cs typeface="Arial" panose="020B0604020202020204" pitchFamily="34" charset="0"/>
              </a:rPr>
              <a:t>Issue</a:t>
            </a:r>
            <a:endParaRPr lang="en-CA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CE2894E-6691-43BB-B5C0-FEFFF256234B}"/>
              </a:ext>
            </a:extLst>
          </p:cNvPr>
          <p:cNvSpPr/>
          <p:nvPr/>
        </p:nvSpPr>
        <p:spPr>
          <a:xfrm>
            <a:off x="7838828" y="3512492"/>
            <a:ext cx="240396" cy="188780"/>
          </a:xfrm>
          <a:prstGeom prst="triangle">
            <a:avLst/>
          </a:prstGeom>
          <a:solidFill>
            <a:srgbClr val="FFC000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FFF5775-EB5F-4E01-B4A2-6C664219A57E}"/>
              </a:ext>
            </a:extLst>
          </p:cNvPr>
          <p:cNvSpPr/>
          <p:nvPr/>
        </p:nvSpPr>
        <p:spPr>
          <a:xfrm>
            <a:off x="8524153" y="3524914"/>
            <a:ext cx="170917" cy="188780"/>
          </a:xfrm>
          <a:prstGeom prst="rect">
            <a:avLst/>
          </a:prstGeom>
          <a:solidFill>
            <a:srgbClr val="FB4355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AB99344-816E-4B36-BA61-DE2624D02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644433"/>
              </p:ext>
            </p:extLst>
          </p:nvPr>
        </p:nvGraphicFramePr>
        <p:xfrm>
          <a:off x="153803" y="916333"/>
          <a:ext cx="8789580" cy="2545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7916">
                  <a:extLst>
                    <a:ext uri="{9D8B030D-6E8A-4147-A177-3AD203B41FA5}">
                      <a16:colId xmlns:a16="http://schemas.microsoft.com/office/drawing/2014/main" val="2707827891"/>
                    </a:ext>
                  </a:extLst>
                </a:gridCol>
                <a:gridCol w="2362217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  <a:gridCol w="1838904">
                  <a:extLst>
                    <a:ext uri="{9D8B030D-6E8A-4147-A177-3AD203B41FA5}">
                      <a16:colId xmlns:a16="http://schemas.microsoft.com/office/drawing/2014/main" val="574855921"/>
                    </a:ext>
                  </a:extLst>
                </a:gridCol>
                <a:gridCol w="1576203">
                  <a:extLst>
                    <a:ext uri="{9D8B030D-6E8A-4147-A177-3AD203B41FA5}">
                      <a16:colId xmlns:a16="http://schemas.microsoft.com/office/drawing/2014/main" val="708879645"/>
                    </a:ext>
                  </a:extLst>
                </a:gridCol>
                <a:gridCol w="1254340">
                  <a:extLst>
                    <a:ext uri="{9D8B030D-6E8A-4147-A177-3AD203B41FA5}">
                      <a16:colId xmlns:a16="http://schemas.microsoft.com/office/drawing/2014/main" val="3570457826"/>
                    </a:ext>
                  </a:extLst>
                </a:gridCol>
              </a:tblGrid>
              <a:tr h="220352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Key Milestones </a:t>
                      </a:r>
                      <a:r>
                        <a:rPr kumimoji="0" lang="en-US" altLang="en-US" sz="110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kumimoji="0" lang="en-US" altLang="en-US" sz="11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Description of Milestones</a:t>
                      </a:r>
                      <a:endParaRPr kumimoji="0" lang="en-US" altLang="en-US" sz="11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Due Date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(expected/actual)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Corresponding Milestone Indicators / Metrics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en-US" sz="110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r>
                        <a:rPr kumimoji="0" lang="fr-BE" altLang="en-US" sz="11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kumimoji="0" lang="fr-BE" altLang="en-US" sz="9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(on </a:t>
                      </a:r>
                      <a:r>
                        <a:rPr kumimoji="0" lang="fr-BE" altLang="en-US" sz="900" b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track</a:t>
                      </a:r>
                      <a:r>
                        <a:rPr kumimoji="0" lang="fr-BE" altLang="en-US" sz="9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, at </a:t>
                      </a:r>
                      <a:r>
                        <a:rPr kumimoji="0" lang="fr-BE" altLang="en-US" sz="900" b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risk</a:t>
                      </a:r>
                      <a:r>
                        <a:rPr kumimoji="0" lang="fr-BE" altLang="en-US" sz="9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, issue)</a:t>
                      </a:r>
                      <a:endParaRPr kumimoji="0" lang="en-US" altLang="en-US" sz="1100" b="0" i="1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56210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90170" indent="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421515140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US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363667846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US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496456174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marL="74930" marR="895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74930" marR="177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4245135613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038F3D05-65DD-4C53-98F4-BF105C644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416754"/>
              </p:ext>
            </p:extLst>
          </p:nvPr>
        </p:nvGraphicFramePr>
        <p:xfrm>
          <a:off x="153803" y="4235591"/>
          <a:ext cx="8789580" cy="19556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0009">
                  <a:extLst>
                    <a:ext uri="{9D8B030D-6E8A-4147-A177-3AD203B41FA5}">
                      <a16:colId xmlns:a16="http://schemas.microsoft.com/office/drawing/2014/main" val="2707827891"/>
                    </a:ext>
                  </a:extLst>
                </a:gridCol>
                <a:gridCol w="3575852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  <a:gridCol w="4773719">
                  <a:extLst>
                    <a:ext uri="{9D8B030D-6E8A-4147-A177-3AD203B41FA5}">
                      <a16:colId xmlns:a16="http://schemas.microsoft.com/office/drawing/2014/main" val="574855921"/>
                    </a:ext>
                  </a:extLst>
                </a:gridCol>
              </a:tblGrid>
              <a:tr h="326548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R/I </a:t>
                      </a:r>
                      <a:r>
                        <a:rPr kumimoji="0" lang="en-US" altLang="en-US" sz="110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kumimoji="0" lang="en-US" altLang="en-US" sz="11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Description of Risk / Issue</a:t>
                      </a: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Mitigation Measures / </a:t>
                      </a:r>
                      <a:r>
                        <a:rPr lang="en-US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Actions</a:t>
                      </a:r>
                      <a:r>
                        <a:rPr kumimoji="0" lang="en-US" altLang="en-US" sz="110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kumimoji="0" lang="en-US" sz="11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56210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/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/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421515140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/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363667846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/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49645617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6B9424-659E-424D-8796-404B61358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64510" y="6371824"/>
            <a:ext cx="1753678" cy="365125"/>
          </a:xfrm>
        </p:spPr>
        <p:txBody>
          <a:bodyPr/>
          <a:lstStyle/>
          <a:p>
            <a:r>
              <a:rPr lang="en-US" sz="900" dirty="0"/>
              <a:t>TIC Status Report Template - September 2022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372030752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aab738-2f7d-4cde-8d2b-eeae14c19eed">DOCID-1437607359-117</_dlc_DocId>
    <_dlc_DocIdUrl xmlns="b5aab738-2f7d-4cde-8d2b-eeae14c19eed">
      <Url>https://msfintl.sharepoint.com/sites/msfintlcommunities/tic/_layouts/15/DocIdRedir.aspx?ID=DOCID-1437607359-117</Url>
      <Description>DOCID-1437607359-117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2AA0B74C00F46880A908D3EF579F8" ma:contentTypeVersion="277" ma:contentTypeDescription="Create a new document." ma:contentTypeScope="" ma:versionID="70566647d79c9d40cbeb2c4c68ffdf50">
  <xsd:schema xmlns:xsd="http://www.w3.org/2001/XMLSchema" xmlns:xs="http://www.w3.org/2001/XMLSchema" xmlns:p="http://schemas.microsoft.com/office/2006/metadata/properties" xmlns:ns2="86bf8e3f-9c40-4055-92e6-c35065386d84" xmlns:ns3="b5aab738-2f7d-4cde-8d2b-eeae14c19eed" targetNamespace="http://schemas.microsoft.com/office/2006/metadata/properties" ma:root="true" ma:fieldsID="e5526d4a6405feb5d52154095215ec95" ns2:_="" ns3:_="">
    <xsd:import namespace="86bf8e3f-9c40-4055-92e6-c35065386d84"/>
    <xsd:import namespace="b5aab738-2f7d-4cde-8d2b-eeae14c19e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_dlc_DocId" minOccurs="0"/>
                <xsd:element ref="ns3:_dlc_DocIdUrl" minOccurs="0"/>
                <xsd:element ref="ns3:_dlc_DocIdPersistId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bf8e3f-9c40-4055-92e6-c35065386d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ab738-2f7d-4cde-8d2b-eeae14c19eed" elementFormDefault="qualified">
    <xsd:import namespace="http://schemas.microsoft.com/office/2006/documentManagement/types"/>
    <xsd:import namespace="http://schemas.microsoft.com/office/infopath/2007/PartnerControls"/>
    <xsd:element name="_dlc_DocId" ma:index="12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76C7C3-8B5E-4A74-A290-A3F772C541B7}">
  <ds:schemaRefs>
    <ds:schemaRef ds:uri="20c1abfa-485b-41c9-a329-38772ca1fd48"/>
    <ds:schemaRef ds:uri="6f1bf481-1237-4ece-b2a5-a5d6fbd63a14"/>
    <ds:schemaRef ds:uri="a7b3f9be-7093-4767-8442-898ce17b5260"/>
    <ds:schemaRef ds:uri="b5aab738-2f7d-4cde-8d2b-eeae14c19ee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42B8BF8-DD98-4191-BEBC-6FBBB81F142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9BD393F-4BE7-4E77-AC60-3CA887F7AE6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52BCA48-5373-4CCD-AC40-0BAD9BC5737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354</Words>
  <Application>Microsoft Office PowerPoint</Application>
  <PresentationFormat>On-screen Show (4:3)</PresentationFormat>
  <Paragraphs>95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Ruby Syal</dc:creator>
  <cp:lastModifiedBy>Bo Strange Sørensen</cp:lastModifiedBy>
  <cp:revision>1</cp:revision>
  <cp:lastPrinted>2018-01-12T12:11:16Z</cp:lastPrinted>
  <dcterms:created xsi:type="dcterms:W3CDTF">2017-07-19T17:52:55Z</dcterms:created>
  <dcterms:modified xsi:type="dcterms:W3CDTF">2022-09-05T12:39:29Z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0x010100B3E2AA0B74C00F46880A908D3EF579F8</vt:lpwstr>
  </property>
  <property fmtid="{D5CDD505-2E9C-101B-9397-08002B2CF9AE}" pid="3" name="_dlc_DocIdItemGuid">
    <vt:lpwstr>1efdb199-0f16-4711-8d42-d39356b1f317</vt:lpwstr>
  </property>
  <property fmtid="{D5CDD505-2E9C-101B-9397-08002B2CF9AE}" pid="4" name="MediaServiceImageTags">
    <vt:lpwstr/>
  </property>
</Properties>
</file>