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5"/>
  </p:sldMasterIdLst>
  <p:notesMasterIdLst>
    <p:notesMasterId r:id="rId10"/>
  </p:notesMasterIdLst>
  <p:sldIdLst>
    <p:sldId id="287" r:id="rId6"/>
    <p:sldId id="284" r:id="rId7"/>
    <p:sldId id="285" r:id="rId8"/>
    <p:sldId id="286" r:id="rId9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BB7FE48-1F29-63D7-BAA3-2B46D5642FD7}" name="Katie Fernandez" initials="KF" userId="S::katie.fernandez@london.msf.org::c62c3600-8d0f-448b-91ab-e4abde05be17" providerId="AD"/>
  <p188:author id="{D04CAA54-3DA6-50E5-826F-3AFCEFFD26D4}" name="Sophie Delaunay" initials="SD" userId="S::sophie.delaunay@newyork.msf.org::b96170f6-1759-4b5b-b641-3dc157dc724a" providerId="AD"/>
  <p188:author id="{955D158A-2D0F-8265-13EB-D275060146AA}" name="Junaid Khan (MSF)" initials="JK" userId="S::jkh@copenhagen.msf.org::21d31895-cef8-4854-9e9e-3f8767785306" providerId="AD"/>
  <p188:author id="{19456AFF-EEE2-A5FF-CD0E-71C061F7C073}" name="Bo Strange Sørensen (MSF)" initials="BS" userId="S::bss@copenhagen.msf.org::21ae764a-39be-45a3-b52a-e02331ca111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King" initials="CK" lastIdx="1" clrIdx="0">
    <p:extLst>
      <p:ext uri="{19B8F6BF-5375-455C-9EA6-DF929625EA0E}">
        <p15:presenceInfo xmlns:p15="http://schemas.microsoft.com/office/powerpoint/2012/main" userId="S-1-5-21-1125857482-2531742852-3256292130-51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4355"/>
    <a:srgbClr val="FED2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47D72B-04CF-42FE-A386-FE4F987266BE}" v="1" dt="2026-03-13T11:09:39.5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e Fernandez" userId="c62c3600-8d0f-448b-91ab-e4abde05be17" providerId="ADAL" clId="{6CABC1F9-1FEF-4E37-8714-A0A3B729297A}"/>
    <pc:docChg chg="custSel modSld">
      <pc:chgData name="Katie Fernandez" userId="c62c3600-8d0f-448b-91ab-e4abde05be17" providerId="ADAL" clId="{6CABC1F9-1FEF-4E37-8714-A0A3B729297A}" dt="2026-03-13T11:09:49.142" v="3" actId="478"/>
      <pc:docMkLst>
        <pc:docMk/>
      </pc:docMkLst>
      <pc:sldChg chg="addSp delSp modSp mod">
        <pc:chgData name="Katie Fernandez" userId="c62c3600-8d0f-448b-91ab-e4abde05be17" providerId="ADAL" clId="{6CABC1F9-1FEF-4E37-8714-A0A3B729297A}" dt="2026-03-13T11:09:49.142" v="3" actId="478"/>
        <pc:sldMkLst>
          <pc:docMk/>
          <pc:sldMk cId="2868883102" sldId="287"/>
        </pc:sldMkLst>
        <pc:spChg chg="add del mod">
          <ac:chgData name="Katie Fernandez" userId="c62c3600-8d0f-448b-91ab-e4abde05be17" providerId="ADAL" clId="{6CABC1F9-1FEF-4E37-8714-A0A3B729297A}" dt="2026-03-13T11:09:49.142" v="3" actId="478"/>
          <ac:spMkLst>
            <pc:docMk/>
            <pc:sldMk cId="2868883102" sldId="287"/>
            <ac:spMk id="3" creationId="{B08C91DD-AF12-2081-FFF2-EA54562CF3B6}"/>
          </ac:spMkLst>
        </pc:spChg>
        <pc:graphicFrameChg chg="modGraphic">
          <ac:chgData name="Katie Fernandez" userId="c62c3600-8d0f-448b-91ab-e4abde05be17" providerId="ADAL" clId="{6CABC1F9-1FEF-4E37-8714-A0A3B729297A}" dt="2026-03-13T11:09:39.318" v="0" actId="20577"/>
          <ac:graphicFrameMkLst>
            <pc:docMk/>
            <pc:sldMk cId="2868883102" sldId="287"/>
            <ac:graphicFrameMk id="33" creationId="{DBE0A50C-2CFA-CBAE-7020-E7B3DD9D136D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06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4106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192963A-7608-4E6D-B65F-CDEEA6EFA6CA}" type="datetimeFigureOut">
              <a:rPr lang="en-CA" smtClean="0"/>
              <a:t>2026-03-13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5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2CDA579-B88B-4006-8A1B-215F8E540D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7641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925763" y="849313"/>
            <a:ext cx="4075112" cy="2293937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itchFamily="18" charset="0"/>
            </a:endParaRPr>
          </a:p>
        </p:txBody>
      </p:sp>
      <p:sp>
        <p:nvSpPr>
          <p:cNvPr id="8196" name="Slide Number Placeholder 3"/>
          <p:cNvSpPr txBox="1">
            <a:spLocks noGrp="1"/>
          </p:cNvSpPr>
          <p:nvPr/>
        </p:nvSpPr>
        <p:spPr bwMode="auto">
          <a:xfrm>
            <a:off x="5746623" y="6565035"/>
            <a:ext cx="4398239" cy="34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FD6048-CEBF-44D9-B3FF-7B9529083474}" type="slidenum">
              <a:rPr kumimoji="0" lang="nl-BE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BE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5902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925763" y="849313"/>
            <a:ext cx="4075112" cy="2293937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itchFamily="18" charset="0"/>
            </a:endParaRPr>
          </a:p>
        </p:txBody>
      </p:sp>
      <p:sp>
        <p:nvSpPr>
          <p:cNvPr id="8196" name="Slide Number Placeholder 3"/>
          <p:cNvSpPr txBox="1">
            <a:spLocks noGrp="1"/>
          </p:cNvSpPr>
          <p:nvPr/>
        </p:nvSpPr>
        <p:spPr bwMode="auto">
          <a:xfrm>
            <a:off x="5746623" y="6565035"/>
            <a:ext cx="4398239" cy="34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FD6048-CEBF-44D9-B3FF-7B9529083474}" type="slidenum">
              <a:rPr kumimoji="0" lang="nl-BE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l-BE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4939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925763" y="849313"/>
            <a:ext cx="4075112" cy="2293937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itchFamily="18" charset="0"/>
            </a:endParaRPr>
          </a:p>
        </p:txBody>
      </p:sp>
      <p:sp>
        <p:nvSpPr>
          <p:cNvPr id="8196" name="Slide Number Placeholder 3"/>
          <p:cNvSpPr txBox="1">
            <a:spLocks noGrp="1"/>
          </p:cNvSpPr>
          <p:nvPr/>
        </p:nvSpPr>
        <p:spPr bwMode="auto">
          <a:xfrm>
            <a:off x="5746623" y="6565035"/>
            <a:ext cx="4398239" cy="34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FD6048-CEBF-44D9-B3FF-7B9529083474}" type="slidenum">
              <a:rPr kumimoji="0" lang="nl-BE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nl-BE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18673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925763" y="849313"/>
            <a:ext cx="4075112" cy="2293937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itchFamily="18" charset="0"/>
            </a:endParaRPr>
          </a:p>
        </p:txBody>
      </p:sp>
      <p:sp>
        <p:nvSpPr>
          <p:cNvPr id="8196" name="Slide Number Placeholder 3"/>
          <p:cNvSpPr txBox="1">
            <a:spLocks noGrp="1"/>
          </p:cNvSpPr>
          <p:nvPr/>
        </p:nvSpPr>
        <p:spPr bwMode="auto">
          <a:xfrm>
            <a:off x="5746623" y="6565035"/>
            <a:ext cx="4398239" cy="34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FD6048-CEBF-44D9-B3FF-7B9529083474}" type="slidenum">
              <a:rPr kumimoji="0" lang="nl-BE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nl-BE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4898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F4C0E-6995-44F2-AB71-A73C9AD02F4C}" type="datetime1">
              <a:rPr lang="en-CA" smtClean="0"/>
              <a:t>2026-03-13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TIC Status Report Template - March 2024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832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E349D-2860-4651-BF3D-59587DB594F8}" type="datetime1">
              <a:rPr lang="en-CA" smtClean="0"/>
              <a:t>2026-03-13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TIC Status Report Template - March 2024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5761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641C1-0B1D-4175-BE37-004358DD163A}" type="datetime1">
              <a:rPr lang="en-CA" smtClean="0"/>
              <a:t>2026-03-13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TIC Status Report Template - March 2024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1980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947CB-87C2-43AE-9F6D-75118192C64C}" type="datetime1">
              <a:rPr lang="en-CA" smtClean="0"/>
              <a:t>2026-03-13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TIC Status Report Template - March 2024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6896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B25F-E8E2-44C2-BF74-5009E7CD00F6}" type="datetime1">
              <a:rPr lang="en-CA" smtClean="0"/>
              <a:t>2026-03-13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TIC Status Report Template - March 2024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3521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DF4E5-4084-4610-B1BD-0F0895E8B0CC}" type="datetime1">
              <a:rPr lang="en-CA" smtClean="0"/>
              <a:t>2026-03-13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TIC Status Report Template - March 2024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7520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4CD5-CC3A-44B4-B1A0-FC35908292EF}" type="datetime1">
              <a:rPr lang="en-CA" smtClean="0"/>
              <a:t>2026-03-13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TIC Status Report Template - March 2024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0372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22E8A-19A7-42DC-A97E-96545385D815}" type="datetime1">
              <a:rPr lang="en-CA" smtClean="0"/>
              <a:t>2026-03-13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TIC Status Report Template - March 2024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6928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F0029-2C30-403A-971D-AD37E8366579}" type="datetime1">
              <a:rPr lang="en-CA" smtClean="0"/>
              <a:t>2026-03-13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TIC Status Report Template - March 2024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4624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0E1ED-21EE-4280-AA75-B65177B21251}" type="datetime1">
              <a:rPr lang="en-CA" smtClean="0"/>
              <a:t>2026-03-13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TIC Status Report Template - March 2024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235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3A764-9EDE-4E84-A6DD-132C68249BDD}" type="datetime1">
              <a:rPr lang="en-CA" smtClean="0"/>
              <a:t>2026-03-13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TIC Status Report Template - March 2024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4581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D75C4-F169-4DC6-B67C-48E2F89BC079}" type="datetime1">
              <a:rPr lang="en-CA" smtClean="0"/>
              <a:t>2026-03-13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TIC Status Report Template - March 2024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F461D-71E2-4CB9-B161-BB1892C023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0373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C32277A3-8216-C60C-28C1-B255328FA6EA}"/>
              </a:ext>
            </a:extLst>
          </p:cNvPr>
          <p:cNvSpPr txBox="1"/>
          <p:nvPr/>
        </p:nvSpPr>
        <p:spPr>
          <a:xfrm>
            <a:off x="0" y="3922373"/>
            <a:ext cx="1093317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hangingPunct="0">
              <a:buClr>
                <a:srgbClr val="CC0000"/>
              </a:buClr>
              <a:buSzPct val="70000"/>
              <a:defRPr/>
            </a:pPr>
            <a:r>
              <a:rPr lang="en-US" altLang="en-US" sz="1000" i="1">
                <a:solidFill>
                  <a:srgbClr val="000000"/>
                </a:solidFill>
                <a:latin typeface="Calibri" panose="020F0502020204030204"/>
                <a:ea typeface="Tahoma" panose="020B0604030504040204" pitchFamily="34" charset="0"/>
                <a:cs typeface="Arial" panose="020B0604020202020204" pitchFamily="34" charset="0"/>
              </a:rPr>
              <a:t>Drag and drop the icons in the fields below (On track: project is running as planned - at Risk: potential roadblocks are anticipated/foreseen - Issue: roadblocks are present and impact progress).</a:t>
            </a:r>
          </a:p>
        </p:txBody>
      </p:sp>
      <p:graphicFrame>
        <p:nvGraphicFramePr>
          <p:cNvPr id="32790" name="Group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9178388"/>
              </p:ext>
            </p:extLst>
          </p:nvPr>
        </p:nvGraphicFramePr>
        <p:xfrm>
          <a:off x="47647" y="826229"/>
          <a:ext cx="12129672" cy="2960005"/>
        </p:xfrm>
        <a:graphic>
          <a:graphicData uri="http://schemas.openxmlformats.org/drawingml/2006/table">
            <a:tbl>
              <a:tblPr>
                <a:effectLst/>
                <a:tableStyleId>{775DCB02-9BB8-47FD-8907-85C794F793BA}</a:tableStyleId>
              </a:tblPr>
              <a:tblGrid>
                <a:gridCol w="4043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3224">
                  <a:extLst>
                    <a:ext uri="{9D8B030D-6E8A-4147-A177-3AD203B41FA5}">
                      <a16:colId xmlns:a16="http://schemas.microsoft.com/office/drawing/2014/main" val="490454207"/>
                    </a:ext>
                  </a:extLst>
                </a:gridCol>
                <a:gridCol w="4043224">
                  <a:extLst>
                    <a:ext uri="{9D8B030D-6E8A-4147-A177-3AD203B41FA5}">
                      <a16:colId xmlns:a16="http://schemas.microsoft.com/office/drawing/2014/main" val="3213553919"/>
                    </a:ext>
                  </a:extLst>
                </a:gridCol>
              </a:tblGrid>
              <a:tr h="30850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Project Name: </a:t>
                      </a: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enter text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75" marR="68575" marT="34370" marB="34370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5" marR="68575" marT="34370" marB="34370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Report date: </a:t>
                      </a: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enter submission date</a:t>
                      </a:r>
                      <a:endParaRPr kumimoji="0" lang="en-US" alt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75" marR="68575" marT="34370" marB="34370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188958"/>
                  </a:ext>
                </a:extLst>
              </a:tr>
              <a:tr h="3054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Project Manager: </a:t>
                      </a: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enter text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75" marR="68575" marT="34370" marB="34370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85000"/>
                        <a:buFontTx/>
                        <a:buNone/>
                      </a:pPr>
                      <a:r>
                        <a:rPr kumimoji="0" lang="en-US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Approved Budget</a:t>
                      </a:r>
                      <a:endParaRPr lang="en-US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kumimoji="0" lang="en-US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Spent </a:t>
                      </a:r>
                      <a:r>
                        <a:rPr lang="en-US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to date</a:t>
                      </a:r>
                      <a:r>
                        <a:rPr kumimoji="0" lang="en-US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: </a:t>
                      </a: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€XXX/€XXX</a:t>
                      </a:r>
                      <a:endParaRPr kumimoji="0" lang="en-US"/>
                    </a:p>
                  </a:txBody>
                  <a:tcPr marL="68575" marR="68575" marT="34370" marB="34370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Project Timeline: </a:t>
                      </a: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enter start date/ end date</a:t>
                      </a:r>
                      <a:endParaRPr kumimoji="0" lang="en-US" altLang="en-US" sz="10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75" marR="68575" marT="34370" marB="34370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239380"/>
                  </a:ext>
                </a:extLst>
              </a:tr>
              <a:tr h="3154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Project Sponsor: </a:t>
                      </a: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enter text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5" marR="68575" marT="34370" marB="34370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Budget Prediction: </a:t>
                      </a:r>
                      <a:r>
                        <a:rPr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uLnTx/>
                          <a:uFillTx/>
                          <a:latin typeface="Segoe UI"/>
                        </a:rPr>
                        <a:t>"Please </a:t>
                      </a: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uLnTx/>
                          <a:uFillTx/>
                          <a:latin typeface="Segoe UI"/>
                        </a:rPr>
                        <a:t>add details on slide 4</a:t>
                      </a:r>
                      <a:r>
                        <a:rPr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uLnTx/>
                          <a:uFillTx/>
                          <a:latin typeface="Segoe UI"/>
                        </a:rPr>
                        <a:t> if overspend/underspent &gt;20% (for Incubator) and &gt;10% (for large scale and very large scale)"</a:t>
                      </a:r>
                      <a:r>
                        <a:rPr lang="en-US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 </a:t>
                      </a:r>
                      <a:endParaRPr kumimoji="0" lang="en-US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75" marR="68575" marT="34370" marB="34370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Reporting Period: </a:t>
                      </a: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enter reporting period dates</a:t>
                      </a:r>
                      <a:endParaRPr kumimoji="0" lang="en-US" alt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75" marR="68575" marT="34370" marB="34370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4637085"/>
                  </a:ext>
                </a:extLst>
              </a:tr>
              <a:tr h="1919662">
                <a:tc>
                  <a:txBody>
                    <a:bodyPr/>
                    <a:lstStyle>
                      <a:lvl1pPr>
                        <a:spcAft>
                          <a:spcPct val="25000"/>
                        </a:spcAft>
                        <a:buClr>
                          <a:srgbClr val="B50A2B"/>
                        </a:buClr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ahoma" pitchFamily="34" charset="0"/>
                        <a:defRPr sz="20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defRPr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imes CE"/>
                        <a:defRPr sz="14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Project Background and Context: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Enter text– max 630 characters including space</a:t>
                      </a:r>
                      <a:endParaRPr kumimoji="0" lang="en-US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75" marR="68575" marT="34370" marB="34370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Project Objective: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Enter text– max 630 characters including space</a:t>
                      </a:r>
                    </a:p>
                  </a:txBody>
                  <a:tcPr marL="68575" marR="68575" marT="34370" marB="34370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Project Deliverables:</a:t>
                      </a: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Enter text– max 630 characters including space</a:t>
                      </a:r>
                    </a:p>
                  </a:txBody>
                  <a:tcPr marL="68575" marR="68575" marT="34370" marB="34370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3" name="Group 22">
            <a:extLst>
              <a:ext uri="{FF2B5EF4-FFF2-40B4-BE49-F238E27FC236}">
                <a16:creationId xmlns:a16="http://schemas.microsoft.com/office/drawing/2014/main" id="{DBE0A50C-2CFA-CBAE-7020-E7B3DD9D13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0808230"/>
              </p:ext>
            </p:extLst>
          </p:nvPr>
        </p:nvGraphicFramePr>
        <p:xfrm>
          <a:off x="107461" y="4151923"/>
          <a:ext cx="12067061" cy="304800"/>
        </p:xfrm>
        <a:graphic>
          <a:graphicData uri="http://schemas.openxmlformats.org/drawingml/2006/table">
            <a:tbl>
              <a:tblPr>
                <a:effectLst/>
                <a:tableStyleId>{775DCB02-9BB8-47FD-8907-85C794F793BA}</a:tableStyleId>
              </a:tblPr>
              <a:tblGrid>
                <a:gridCol w="1867503">
                  <a:extLst>
                    <a:ext uri="{9D8B030D-6E8A-4147-A177-3AD203B41FA5}">
                      <a16:colId xmlns:a16="http://schemas.microsoft.com/office/drawing/2014/main" val="3995335233"/>
                    </a:ext>
                  </a:extLst>
                </a:gridCol>
                <a:gridCol w="1719069">
                  <a:extLst>
                    <a:ext uri="{9D8B030D-6E8A-4147-A177-3AD203B41FA5}">
                      <a16:colId xmlns:a16="http://schemas.microsoft.com/office/drawing/2014/main" val="822206848"/>
                    </a:ext>
                  </a:extLst>
                </a:gridCol>
                <a:gridCol w="1888807">
                  <a:extLst>
                    <a:ext uri="{9D8B030D-6E8A-4147-A177-3AD203B41FA5}">
                      <a16:colId xmlns:a16="http://schemas.microsoft.com/office/drawing/2014/main" val="3449030749"/>
                    </a:ext>
                  </a:extLst>
                </a:gridCol>
                <a:gridCol w="1854465">
                  <a:extLst>
                    <a:ext uri="{9D8B030D-6E8A-4147-A177-3AD203B41FA5}">
                      <a16:colId xmlns:a16="http://schemas.microsoft.com/office/drawing/2014/main" val="3779715898"/>
                    </a:ext>
                  </a:extLst>
                </a:gridCol>
                <a:gridCol w="1488149">
                  <a:extLst>
                    <a:ext uri="{9D8B030D-6E8A-4147-A177-3AD203B41FA5}">
                      <a16:colId xmlns:a16="http://schemas.microsoft.com/office/drawing/2014/main" val="380290692"/>
                    </a:ext>
                  </a:extLst>
                </a:gridCol>
                <a:gridCol w="3249068">
                  <a:extLst>
                    <a:ext uri="{9D8B030D-6E8A-4147-A177-3AD203B41FA5}">
                      <a16:colId xmlns:a16="http://schemas.microsoft.com/office/drawing/2014/main" val="234507788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Overall Project: </a:t>
                      </a:r>
                    </a:p>
                  </a:txBody>
                  <a:tcPr marL="68575" marR="68575" marT="34370" marB="3437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Calibri Light"/>
                        </a:rPr>
                        <a:t>Scope:</a:t>
                      </a:r>
                    </a:p>
                  </a:txBody>
                  <a:tcPr marL="68575" marR="68575" marT="34370" marB="3437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Calibri Light"/>
                        </a:rPr>
                        <a:t>Schedule:</a:t>
                      </a:r>
                    </a:p>
                  </a:txBody>
                  <a:tcPr marL="68575" marR="68575" marT="34370" marB="3437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Calibri Light"/>
                        </a:rPr>
                        <a:t>Budget: </a:t>
                      </a:r>
                    </a:p>
                  </a:txBody>
                  <a:tcPr marL="68575" marR="68575" marT="34370" marB="3437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Calibri Light"/>
                        </a:rPr>
                        <a:t>HR:</a:t>
                      </a:r>
                    </a:p>
                  </a:txBody>
                  <a:tcPr marL="68575" marR="68575" marT="34370" marB="3437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000" b="1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highlight>
                          <a:srgbClr val="808080"/>
                        </a:highlight>
                        <a:uLnTx/>
                        <a:uFillTx/>
                        <a:latin typeface="Calibri Light"/>
                      </a:endParaRPr>
                    </a:p>
                  </a:txBody>
                  <a:tcPr marL="68575" marR="68575" marT="34370" marB="3437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739144"/>
                  </a:ext>
                </a:extLst>
              </a:tr>
            </a:tbl>
          </a:graphicData>
        </a:graphic>
      </p:graphicFrame>
      <p:sp>
        <p:nvSpPr>
          <p:cNvPr id="44" name="TextBox 43">
            <a:extLst>
              <a:ext uri="{FF2B5EF4-FFF2-40B4-BE49-F238E27FC236}">
                <a16:creationId xmlns:a16="http://schemas.microsoft.com/office/drawing/2014/main" id="{DD2D1977-53F5-FAD8-F1EF-7CDB6B97D2F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52034" y="6627168"/>
            <a:ext cx="2481455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TIC Status Report Template –  March 2024</a:t>
            </a:r>
            <a:endParaRPr lang="en-CA" sz="90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051EDE8-D81B-4863-F821-06EAB20E67AC}"/>
              </a:ext>
            </a:extLst>
          </p:cNvPr>
          <p:cNvSpPr txBox="1"/>
          <p:nvPr/>
        </p:nvSpPr>
        <p:spPr>
          <a:xfrm>
            <a:off x="14681" y="567277"/>
            <a:ext cx="183396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400" b="1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rPr>
              <a:t>Project Overview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0710855-10EF-01CB-DA43-D700B93F5E2C}"/>
              </a:ext>
            </a:extLst>
          </p:cNvPr>
          <p:cNvSpPr txBox="1"/>
          <p:nvPr/>
        </p:nvSpPr>
        <p:spPr>
          <a:xfrm>
            <a:off x="14681" y="3734888"/>
            <a:ext cx="1833964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400" b="1" dirty="0">
                <a:solidFill>
                  <a:srgbClr val="C00000"/>
                </a:solidFill>
                <a:latin typeface="Calibri" panose="020F0502020204030204"/>
                <a:cs typeface="Arial"/>
              </a:rPr>
              <a:t>Status Report</a:t>
            </a:r>
            <a:endParaRPr lang="en-US" altLang="en-US" sz="1400" b="1" dirty="0">
              <a:solidFill>
                <a:srgbClr val="C0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20E6E67-C80D-A2AF-1A17-5B08F8871111}"/>
              </a:ext>
            </a:extLst>
          </p:cNvPr>
          <p:cNvSpPr>
            <a:spLocks/>
          </p:cNvSpPr>
          <p:nvPr/>
        </p:nvSpPr>
        <p:spPr>
          <a:xfrm>
            <a:off x="4660" y="0"/>
            <a:ext cx="12187340" cy="59021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anchor="ctr"/>
          <a:lstStyle>
            <a:lvl1pPr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buClr>
                <a:srgbClr val="800000"/>
              </a:buClr>
              <a:defRPr/>
            </a:pPr>
            <a:r>
              <a:rPr lang="en-GB" altLang="en-US" sz="1400" b="1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/>
                <a:cs typeface="Calibri" panose="020F0502020204030204" pitchFamily="34" charset="0"/>
              </a:rPr>
              <a:t>				</a:t>
            </a:r>
            <a:r>
              <a:rPr lang="en-GB" altLang="en-US" sz="2400" b="1">
                <a:ln w="0"/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TIC </a:t>
            </a:r>
            <a:r>
              <a:rPr lang="en-US" altLang="en-US" sz="2400" b="1">
                <a:ln w="0"/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PROJECT STATUS REPORT</a:t>
            </a:r>
            <a:endParaRPr lang="en-GB" altLang="en-US" sz="2700" b="1">
              <a:ln w="0"/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E3CD834-B478-0F7C-50E3-9818A09B62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193" y="-60423"/>
            <a:ext cx="2058745" cy="768856"/>
          </a:xfrm>
          <a:prstGeom prst="rect">
            <a:avLst/>
          </a:prstGeom>
        </p:spPr>
      </p:pic>
      <p:sp>
        <p:nvSpPr>
          <p:cNvPr id="11" name="Chevron 1">
            <a:extLst>
              <a:ext uri="{FF2B5EF4-FFF2-40B4-BE49-F238E27FC236}">
                <a16:creationId xmlns:a16="http://schemas.microsoft.com/office/drawing/2014/main" id="{2CB66C34-9A87-663D-9767-B700DFED4B01}"/>
              </a:ext>
            </a:extLst>
          </p:cNvPr>
          <p:cNvSpPr>
            <a:spLocks/>
          </p:cNvSpPr>
          <p:nvPr/>
        </p:nvSpPr>
        <p:spPr bwMode="auto">
          <a:xfrm>
            <a:off x="5787409" y="159897"/>
            <a:ext cx="675084" cy="270420"/>
          </a:xfrm>
          <a:prstGeom prst="chevron">
            <a:avLst>
              <a:gd name="adj" fmla="val 30247"/>
            </a:avLst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1000" b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PLAN</a:t>
            </a:r>
            <a:endParaRPr lang="en-US" sz="1000" b="1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3" name="Chevron 25">
            <a:extLst>
              <a:ext uri="{FF2B5EF4-FFF2-40B4-BE49-F238E27FC236}">
                <a16:creationId xmlns:a16="http://schemas.microsoft.com/office/drawing/2014/main" id="{AFC8290B-C0E1-7D86-1C14-C2084C97AFE6}"/>
              </a:ext>
            </a:extLst>
          </p:cNvPr>
          <p:cNvSpPr>
            <a:spLocks/>
          </p:cNvSpPr>
          <p:nvPr/>
        </p:nvSpPr>
        <p:spPr bwMode="auto">
          <a:xfrm>
            <a:off x="6462410" y="159897"/>
            <a:ext cx="870550" cy="270420"/>
          </a:xfrm>
          <a:prstGeom prst="chevron">
            <a:avLst>
              <a:gd name="adj" fmla="val 30247"/>
            </a:avLst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1000" b="1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rPr>
              <a:t>EXECUTE</a:t>
            </a:r>
            <a:endParaRPr lang="en-US" sz="1000" b="1">
              <a:solidFill>
                <a:srgbClr val="C0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4" name="Chevron 28">
            <a:extLst>
              <a:ext uri="{FF2B5EF4-FFF2-40B4-BE49-F238E27FC236}">
                <a16:creationId xmlns:a16="http://schemas.microsoft.com/office/drawing/2014/main" id="{13C6A581-CDA2-2899-DE35-51EE4E8D155A}"/>
              </a:ext>
            </a:extLst>
          </p:cNvPr>
          <p:cNvSpPr>
            <a:spLocks/>
          </p:cNvSpPr>
          <p:nvPr/>
        </p:nvSpPr>
        <p:spPr bwMode="auto">
          <a:xfrm>
            <a:off x="7332961" y="159897"/>
            <a:ext cx="956685" cy="270420"/>
          </a:xfrm>
          <a:prstGeom prst="chevron">
            <a:avLst>
              <a:gd name="adj" fmla="val 30247"/>
            </a:avLst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1000" b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EVALUATE</a:t>
            </a:r>
            <a:endParaRPr lang="en-US" sz="1000" b="1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5" name="Chevron 30">
            <a:extLst>
              <a:ext uri="{FF2B5EF4-FFF2-40B4-BE49-F238E27FC236}">
                <a16:creationId xmlns:a16="http://schemas.microsoft.com/office/drawing/2014/main" id="{4BAE3C9B-CFD9-9DF1-08CF-4772B6872DFA}"/>
              </a:ext>
            </a:extLst>
          </p:cNvPr>
          <p:cNvSpPr>
            <a:spLocks/>
          </p:cNvSpPr>
          <p:nvPr/>
        </p:nvSpPr>
        <p:spPr bwMode="auto">
          <a:xfrm>
            <a:off x="8267153" y="163929"/>
            <a:ext cx="747067" cy="262359"/>
          </a:xfrm>
          <a:prstGeom prst="chevron">
            <a:avLst>
              <a:gd name="adj" fmla="val 30247"/>
            </a:avLst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1000" b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REVISE</a:t>
            </a:r>
            <a:endParaRPr lang="en-US" sz="1000" b="1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6E37E29C-2FEB-1905-C61B-98F109964CA4}"/>
              </a:ext>
            </a:extLst>
          </p:cNvPr>
          <p:cNvSpPr/>
          <p:nvPr/>
        </p:nvSpPr>
        <p:spPr>
          <a:xfrm>
            <a:off x="9858730" y="4207851"/>
            <a:ext cx="188780" cy="188780"/>
          </a:xfrm>
          <a:prstGeom prst="ellipse">
            <a:avLst/>
          </a:prstGeom>
          <a:solidFill>
            <a:srgbClr val="00B05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>
              <a:solidFill>
                <a:prstClr val="white"/>
              </a:solidFill>
              <a:highlight>
                <a:srgbClr val="FFFF00"/>
              </a:highlight>
              <a:latin typeface="Calibri" panose="020F0502020204030204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E959BDE-2B98-4285-9EAE-891C2FCC4FF2}"/>
              </a:ext>
            </a:extLst>
          </p:cNvPr>
          <p:cNvSpPr/>
          <p:nvPr/>
        </p:nvSpPr>
        <p:spPr>
          <a:xfrm>
            <a:off x="10006179" y="4186825"/>
            <a:ext cx="6768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900">
                <a:solidFill>
                  <a:srgbClr val="000000"/>
                </a:solidFill>
                <a:latin typeface="Calibri" panose="020F0502020204030204"/>
                <a:cs typeface="Arial" panose="020B0604020202020204" pitchFamily="34" charset="0"/>
              </a:rPr>
              <a:t>On Track</a:t>
            </a:r>
            <a:endParaRPr lang="en-CA" sz="16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D36DFE1-7EE3-A0F1-CEF4-7C4D842E18D8}"/>
              </a:ext>
            </a:extLst>
          </p:cNvPr>
          <p:cNvSpPr>
            <a:spLocks/>
          </p:cNvSpPr>
          <p:nvPr/>
        </p:nvSpPr>
        <p:spPr>
          <a:xfrm>
            <a:off x="10925948" y="4186825"/>
            <a:ext cx="57323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900">
                <a:solidFill>
                  <a:srgbClr val="000000"/>
                </a:solidFill>
                <a:latin typeface="Calibri" panose="020F0502020204030204"/>
                <a:cs typeface="Arial" panose="020B0604020202020204" pitchFamily="34" charset="0"/>
              </a:rPr>
              <a:t>At Risk</a:t>
            </a:r>
            <a:endParaRPr lang="en-CA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6138411E-4E69-72F0-5722-2452EC0DC416}"/>
              </a:ext>
            </a:extLst>
          </p:cNvPr>
          <p:cNvSpPr/>
          <p:nvPr/>
        </p:nvSpPr>
        <p:spPr>
          <a:xfrm>
            <a:off x="10718423" y="4207851"/>
            <a:ext cx="240396" cy="188780"/>
          </a:xfrm>
          <a:prstGeom prst="triangle">
            <a:avLst/>
          </a:prstGeom>
          <a:solidFill>
            <a:srgbClr val="FFC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>
              <a:solidFill>
                <a:prstClr val="white"/>
              </a:solidFill>
              <a:highlight>
                <a:srgbClr val="FFFF00"/>
              </a:highlight>
              <a:latin typeface="Calibri" panose="020F0502020204030204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26A1F36-F851-D525-8741-2FBA6358EA7F}"/>
              </a:ext>
            </a:extLst>
          </p:cNvPr>
          <p:cNvSpPr/>
          <p:nvPr/>
        </p:nvSpPr>
        <p:spPr>
          <a:xfrm>
            <a:off x="11687316" y="4186825"/>
            <a:ext cx="42191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900">
                <a:solidFill>
                  <a:srgbClr val="000000"/>
                </a:solidFill>
                <a:latin typeface="Calibri" panose="020F0502020204030204"/>
                <a:cs typeface="Arial" panose="020B0604020202020204" pitchFamily="34" charset="0"/>
              </a:rPr>
              <a:t>Issue</a:t>
            </a:r>
            <a:endParaRPr lang="en-CA" sz="16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56CFCBC-5DF6-8C06-86A5-1A873F1BC7EA}"/>
              </a:ext>
            </a:extLst>
          </p:cNvPr>
          <p:cNvSpPr/>
          <p:nvPr/>
        </p:nvSpPr>
        <p:spPr>
          <a:xfrm>
            <a:off x="11577527" y="4207851"/>
            <a:ext cx="170917" cy="188780"/>
          </a:xfrm>
          <a:prstGeom prst="rect">
            <a:avLst/>
          </a:prstGeom>
          <a:solidFill>
            <a:srgbClr val="FB4355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CA">
              <a:solidFill>
                <a:prstClr val="white"/>
              </a:solidFill>
              <a:highlight>
                <a:srgbClr val="FFFF00"/>
              </a:highlight>
              <a:latin typeface="Calibri" panose="020F0502020204030204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C043773-2047-FC06-0128-A180328C2238}"/>
              </a:ext>
            </a:extLst>
          </p:cNvPr>
          <p:cNvSpPr/>
          <p:nvPr/>
        </p:nvSpPr>
        <p:spPr>
          <a:xfrm>
            <a:off x="8989655" y="4112982"/>
            <a:ext cx="6768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900">
                <a:solidFill>
                  <a:srgbClr val="000000"/>
                </a:solidFill>
                <a:latin typeface="Calibri" panose="020F0502020204030204"/>
                <a:cs typeface="Arial" panose="020B0604020202020204" pitchFamily="34" charset="0"/>
              </a:rPr>
              <a:t>Status Legend:</a:t>
            </a:r>
            <a:endParaRPr lang="en-CA" sz="16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1B9041-2781-EC77-DDE3-245DA5FC74F9}"/>
              </a:ext>
            </a:extLst>
          </p:cNvPr>
          <p:cNvSpPr txBox="1"/>
          <p:nvPr/>
        </p:nvSpPr>
        <p:spPr>
          <a:xfrm>
            <a:off x="43988" y="4594580"/>
            <a:ext cx="2898810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400" b="1" dirty="0">
                <a:solidFill>
                  <a:srgbClr val="C00000"/>
                </a:solidFill>
                <a:latin typeface="Calibri" panose="020F0502020204030204"/>
                <a:cs typeface="Arial"/>
              </a:rPr>
              <a:t>Selection Committee feedback</a:t>
            </a:r>
            <a:endParaRPr lang="en-US" altLang="en-US" sz="1400" b="1" dirty="0">
              <a:solidFill>
                <a:srgbClr val="C0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F6B6B55-2347-AAB0-7F57-E27A3A4463EC}"/>
              </a:ext>
            </a:extLst>
          </p:cNvPr>
          <p:cNvSpPr txBox="1"/>
          <p:nvPr/>
        </p:nvSpPr>
        <p:spPr>
          <a:xfrm>
            <a:off x="-3908" y="4788876"/>
            <a:ext cx="11969261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 i="1" dirty="0">
                <a:ea typeface="Calibri"/>
                <a:cs typeface="Calibri"/>
              </a:rPr>
              <a:t>Provide responses to feedback from the last Selection Committee or Accompaniers meeting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3F0717DD-53A1-B393-61D1-58818800B7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403149"/>
              </p:ext>
            </p:extLst>
          </p:nvPr>
        </p:nvGraphicFramePr>
        <p:xfrm>
          <a:off x="126218" y="5030607"/>
          <a:ext cx="11697374" cy="146304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339969">
                  <a:extLst>
                    <a:ext uri="{9D8B030D-6E8A-4147-A177-3AD203B41FA5}">
                      <a16:colId xmlns:a16="http://schemas.microsoft.com/office/drawing/2014/main" val="2266028631"/>
                    </a:ext>
                  </a:extLst>
                </a:gridCol>
                <a:gridCol w="7458281">
                  <a:extLst>
                    <a:ext uri="{9D8B030D-6E8A-4147-A177-3AD203B41FA5}">
                      <a16:colId xmlns:a16="http://schemas.microsoft.com/office/drawing/2014/main" val="3801003171"/>
                    </a:ext>
                  </a:extLst>
                </a:gridCol>
                <a:gridCol w="3899124">
                  <a:extLst>
                    <a:ext uri="{9D8B030D-6E8A-4147-A177-3AD203B41FA5}">
                      <a16:colId xmlns:a16="http://schemas.microsoft.com/office/drawing/2014/main" val="934060502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1" dirty="0"/>
                        <a:t>#</a:t>
                      </a:r>
                    </a:p>
                  </a:txBody>
                  <a:tcPr>
                    <a:lnB w="3175">
                      <a:solidFill>
                        <a:schemeClr val="bg2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Selection Committee/Accompanier feedback</a:t>
                      </a:r>
                    </a:p>
                  </a:txBody>
                  <a:tcPr>
                    <a:lnB w="3175">
                      <a:solidFill>
                        <a:schemeClr val="bg2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Team response to feedback</a:t>
                      </a:r>
                    </a:p>
                  </a:txBody>
                  <a:tcPr>
                    <a:lnB w="3175">
                      <a:solidFill>
                        <a:schemeClr val="bg2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784235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0" dirty="0"/>
                        <a:t>1</a:t>
                      </a:r>
                    </a:p>
                  </a:txBody>
                  <a:tcPr>
                    <a:lnL w="3175">
                      <a:solidFill>
                        <a:schemeClr val="bg2"/>
                      </a:solidFill>
                    </a:lnL>
                    <a:lnR w="3175">
                      <a:solidFill>
                        <a:schemeClr val="bg2"/>
                      </a:solidFill>
                    </a:lnR>
                    <a:lnT w="3175">
                      <a:solidFill>
                        <a:schemeClr val="bg2"/>
                      </a:solidFill>
                    </a:lnT>
                    <a:lnB w="3175">
                      <a:solidFill>
                        <a:schemeClr val="bg2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/>
                        <a:t>Enter text</a:t>
                      </a:r>
                    </a:p>
                  </a:txBody>
                  <a:tcPr>
                    <a:lnL w="3175">
                      <a:solidFill>
                        <a:schemeClr val="bg2"/>
                      </a:solidFill>
                    </a:lnL>
                    <a:lnR w="3175">
                      <a:solidFill>
                        <a:schemeClr val="bg2"/>
                      </a:solidFill>
                    </a:lnR>
                    <a:lnT w="3175">
                      <a:solidFill>
                        <a:schemeClr val="bg2"/>
                      </a:solidFill>
                    </a:lnT>
                    <a:lnB w="3175">
                      <a:solidFill>
                        <a:schemeClr val="bg2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0" dirty="0"/>
                    </a:p>
                  </a:txBody>
                  <a:tcPr>
                    <a:lnL w="3175">
                      <a:solidFill>
                        <a:schemeClr val="bg2"/>
                      </a:solidFill>
                    </a:lnL>
                    <a:lnR w="3175">
                      <a:solidFill>
                        <a:schemeClr val="bg2"/>
                      </a:solidFill>
                    </a:lnR>
                    <a:lnT w="3175">
                      <a:solidFill>
                        <a:schemeClr val="bg2"/>
                      </a:solidFill>
                    </a:lnT>
                    <a:lnB w="3175">
                      <a:solidFill>
                        <a:schemeClr val="bg2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94017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0" dirty="0"/>
                        <a:t>2</a:t>
                      </a:r>
                    </a:p>
                  </a:txBody>
                  <a:tcPr>
                    <a:lnL w="3175">
                      <a:solidFill>
                        <a:schemeClr val="bg2"/>
                      </a:solidFill>
                    </a:lnL>
                    <a:lnR w="3175">
                      <a:solidFill>
                        <a:schemeClr val="bg2"/>
                      </a:solidFill>
                    </a:lnR>
                    <a:lnT w="3175">
                      <a:solidFill>
                        <a:schemeClr val="bg2"/>
                      </a:solidFill>
                    </a:lnT>
                    <a:lnB w="3175">
                      <a:solidFill>
                        <a:schemeClr val="bg2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/>
                        <a:t>Enter text</a:t>
                      </a:r>
                    </a:p>
                  </a:txBody>
                  <a:tcPr>
                    <a:lnL w="3175">
                      <a:solidFill>
                        <a:schemeClr val="bg2"/>
                      </a:solidFill>
                    </a:lnL>
                    <a:lnR w="3175">
                      <a:solidFill>
                        <a:schemeClr val="bg2"/>
                      </a:solidFill>
                    </a:lnR>
                    <a:lnT w="3175">
                      <a:solidFill>
                        <a:schemeClr val="bg2"/>
                      </a:solidFill>
                    </a:lnT>
                    <a:lnB w="3175">
                      <a:solidFill>
                        <a:schemeClr val="bg2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0" dirty="0"/>
                    </a:p>
                  </a:txBody>
                  <a:tcPr>
                    <a:lnL w="3175">
                      <a:solidFill>
                        <a:schemeClr val="bg2"/>
                      </a:solidFill>
                    </a:lnL>
                    <a:lnR w="3175">
                      <a:solidFill>
                        <a:schemeClr val="bg2"/>
                      </a:solidFill>
                    </a:lnR>
                    <a:lnT w="3175">
                      <a:solidFill>
                        <a:schemeClr val="bg2"/>
                      </a:solidFill>
                    </a:lnT>
                    <a:lnB w="3175">
                      <a:solidFill>
                        <a:schemeClr val="bg2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43835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0" dirty="0"/>
                        <a:t>3</a:t>
                      </a:r>
                    </a:p>
                  </a:txBody>
                  <a:tcPr>
                    <a:lnL w="3175">
                      <a:solidFill>
                        <a:schemeClr val="bg2"/>
                      </a:solidFill>
                    </a:lnL>
                    <a:lnR w="3175">
                      <a:solidFill>
                        <a:schemeClr val="bg2"/>
                      </a:solidFill>
                    </a:lnR>
                    <a:lnT w="3175">
                      <a:solidFill>
                        <a:schemeClr val="bg2"/>
                      </a:solidFill>
                    </a:lnT>
                    <a:lnB w="3175">
                      <a:solidFill>
                        <a:schemeClr val="bg2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/>
                        <a:t>Enter text</a:t>
                      </a:r>
                    </a:p>
                  </a:txBody>
                  <a:tcPr>
                    <a:lnL w="3175">
                      <a:solidFill>
                        <a:schemeClr val="bg2"/>
                      </a:solidFill>
                    </a:lnL>
                    <a:lnR w="3175">
                      <a:solidFill>
                        <a:schemeClr val="bg2"/>
                      </a:solidFill>
                    </a:lnR>
                    <a:lnT w="3175">
                      <a:solidFill>
                        <a:schemeClr val="bg2"/>
                      </a:solidFill>
                    </a:lnT>
                    <a:lnB w="3175">
                      <a:solidFill>
                        <a:schemeClr val="bg2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0" dirty="0"/>
                    </a:p>
                  </a:txBody>
                  <a:tcPr>
                    <a:lnL w="3175">
                      <a:solidFill>
                        <a:schemeClr val="bg2"/>
                      </a:solidFill>
                    </a:lnL>
                    <a:lnR w="3175">
                      <a:solidFill>
                        <a:schemeClr val="bg2"/>
                      </a:solidFill>
                    </a:lnR>
                    <a:lnT w="3175">
                      <a:solidFill>
                        <a:schemeClr val="bg2"/>
                      </a:solidFill>
                    </a:lnT>
                    <a:lnB w="3175">
                      <a:solidFill>
                        <a:schemeClr val="bg2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689833"/>
                  </a:ext>
                </a:extLst>
              </a:tr>
              <a:tr h="228599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b="0" dirty="0"/>
                    </a:p>
                  </a:txBody>
                  <a:tcPr>
                    <a:lnL w="3175">
                      <a:solidFill>
                        <a:schemeClr val="bg2"/>
                      </a:solidFill>
                    </a:lnL>
                    <a:lnR w="3175">
                      <a:solidFill>
                        <a:schemeClr val="bg2"/>
                      </a:solidFill>
                    </a:lnR>
                    <a:lnT w="3175">
                      <a:solidFill>
                        <a:schemeClr val="bg2"/>
                      </a:solidFill>
                    </a:lnT>
                    <a:lnB w="3175">
                      <a:solidFill>
                        <a:schemeClr val="bg2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b="0" dirty="0"/>
                    </a:p>
                  </a:txBody>
                  <a:tcPr>
                    <a:lnL w="3175">
                      <a:solidFill>
                        <a:schemeClr val="bg2"/>
                      </a:solidFill>
                    </a:lnL>
                    <a:lnR w="3175">
                      <a:solidFill>
                        <a:schemeClr val="bg2"/>
                      </a:solidFill>
                    </a:lnR>
                    <a:lnT w="3175">
                      <a:solidFill>
                        <a:schemeClr val="bg2"/>
                      </a:solidFill>
                    </a:lnT>
                    <a:lnB w="3175">
                      <a:solidFill>
                        <a:schemeClr val="bg2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b="0" dirty="0"/>
                    </a:p>
                  </a:txBody>
                  <a:tcPr>
                    <a:lnL w="3175">
                      <a:solidFill>
                        <a:schemeClr val="bg2"/>
                      </a:solidFill>
                    </a:lnL>
                    <a:lnR w="3175">
                      <a:solidFill>
                        <a:schemeClr val="bg2"/>
                      </a:solidFill>
                    </a:lnR>
                    <a:lnT w="3175">
                      <a:solidFill>
                        <a:schemeClr val="bg2"/>
                      </a:solidFill>
                    </a:lnT>
                    <a:lnB w="3175">
                      <a:solidFill>
                        <a:schemeClr val="bg2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096734"/>
                  </a:ext>
                </a:extLst>
              </a:tr>
              <a:tr h="228599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b="0" dirty="0"/>
                    </a:p>
                  </a:txBody>
                  <a:tcPr>
                    <a:lnL w="3175">
                      <a:solidFill>
                        <a:schemeClr val="bg2"/>
                      </a:solidFill>
                    </a:lnL>
                    <a:lnR w="3175">
                      <a:solidFill>
                        <a:schemeClr val="bg2"/>
                      </a:solidFill>
                    </a:lnR>
                    <a:lnT w="3175">
                      <a:solidFill>
                        <a:schemeClr val="bg2"/>
                      </a:solidFill>
                    </a:lnT>
                    <a:lnB w="3175">
                      <a:solidFill>
                        <a:schemeClr val="bg2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b="0" dirty="0"/>
                    </a:p>
                  </a:txBody>
                  <a:tcPr>
                    <a:lnL w="3175">
                      <a:solidFill>
                        <a:schemeClr val="bg2"/>
                      </a:solidFill>
                    </a:lnL>
                    <a:lnR w="3175">
                      <a:solidFill>
                        <a:schemeClr val="bg2"/>
                      </a:solidFill>
                    </a:lnR>
                    <a:lnT w="3175">
                      <a:solidFill>
                        <a:schemeClr val="bg2"/>
                      </a:solidFill>
                    </a:lnT>
                    <a:lnB w="3175">
                      <a:solidFill>
                        <a:schemeClr val="bg2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b="0" dirty="0"/>
                    </a:p>
                  </a:txBody>
                  <a:tcPr>
                    <a:lnL w="3175">
                      <a:solidFill>
                        <a:schemeClr val="bg2"/>
                      </a:solidFill>
                    </a:lnL>
                    <a:lnR w="3175">
                      <a:solidFill>
                        <a:schemeClr val="bg2"/>
                      </a:solidFill>
                    </a:lnR>
                    <a:lnT w="3175">
                      <a:solidFill>
                        <a:schemeClr val="bg2"/>
                      </a:solidFill>
                    </a:lnT>
                    <a:lnB w="3175">
                      <a:solidFill>
                        <a:schemeClr val="bg2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5002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888310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2D64548-E7D6-759C-698B-1B46B0B162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865683"/>
              </p:ext>
            </p:extLst>
          </p:nvPr>
        </p:nvGraphicFramePr>
        <p:xfrm>
          <a:off x="0" y="658730"/>
          <a:ext cx="12187340" cy="6520983"/>
        </p:xfrm>
        <a:graphic>
          <a:graphicData uri="http://schemas.openxmlformats.org/drawingml/2006/table">
            <a:tbl>
              <a:tblPr>
                <a:effectLst/>
                <a:tableStyleId>{775DCB02-9BB8-47FD-8907-85C794F793BA}</a:tableStyleId>
              </a:tblPr>
              <a:tblGrid>
                <a:gridCol w="6093670">
                  <a:extLst>
                    <a:ext uri="{9D8B030D-6E8A-4147-A177-3AD203B41FA5}">
                      <a16:colId xmlns:a16="http://schemas.microsoft.com/office/drawing/2014/main" val="3723681046"/>
                    </a:ext>
                  </a:extLst>
                </a:gridCol>
                <a:gridCol w="6093670">
                  <a:extLst>
                    <a:ext uri="{9D8B030D-6E8A-4147-A177-3AD203B41FA5}">
                      <a16:colId xmlns:a16="http://schemas.microsoft.com/office/drawing/2014/main" val="286178356"/>
                    </a:ext>
                  </a:extLst>
                </a:gridCol>
              </a:tblGrid>
              <a:tr h="628279">
                <a:tc>
                  <a:txBody>
                    <a:bodyPr/>
                    <a:lstStyle/>
                    <a:p>
                      <a:pPr marL="0" marR="0" lvl="0" indent="0" algn="l" defTabSz="4572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C0000"/>
                        </a:buClr>
                        <a:buSzPct val="70000"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Summary of Accomplishments during this Reporting Period </a:t>
                      </a:r>
                    </a:p>
                    <a:p>
                      <a:pPr marL="0" marR="0" lvl="0" indent="0" algn="l" defTabSz="4572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C0000"/>
                        </a:buClr>
                        <a:buSzPct val="70000"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Accomplishments: What was achieved since the last 6-month reporting period versus what was initially planned (activities and deliverables)?</a:t>
                      </a:r>
                    </a:p>
                  </a:txBody>
                  <a:tcPr marL="68575" marR="68575" marT="34370" marB="34370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C0000"/>
                        </a:buClr>
                        <a:buSzPct val="70000"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Summary of Ongoing Activities and Next Steps for Next Reporting Period</a:t>
                      </a:r>
                    </a:p>
                    <a:p>
                      <a:pPr marL="0" marR="0" lvl="0" indent="0" algn="l" defTabSz="4572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C0000"/>
                        </a:buClr>
                        <a:buSzPct val="70000"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What key activities and deliverables will take place over the next 6-month period? What are some key next steps?</a:t>
                      </a:r>
                    </a:p>
                  </a:txBody>
                  <a:tcPr marL="68575" marR="68575" marT="34370" marB="34370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656601"/>
                  </a:ext>
                </a:extLst>
              </a:tr>
              <a:tr h="3062125">
                <a:tc>
                  <a:txBody>
                    <a:bodyPr/>
                    <a:lstStyle/>
                    <a:p>
                      <a:pPr marL="171450" marR="0" lvl="0" indent="-171450" algn="l" defTabSz="457200" rtl="0" eaLnBrk="0" fontAlgn="auto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90000"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CA" altLang="en-US" sz="1000" dirty="0">
                          <a:latin typeface="+mn-lt"/>
                          <a:cs typeface="Arial"/>
                        </a:rPr>
                        <a:t>Enter text</a:t>
                      </a:r>
                    </a:p>
                  </a:txBody>
                  <a:tcPr marL="68575" marR="68575" marT="34370" marB="34370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457200" rtl="0" eaLnBrk="0" fontAlgn="auto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90000"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CA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/>
                        </a:rPr>
                        <a:t>Enter text</a:t>
                      </a:r>
                    </a:p>
                  </a:txBody>
                  <a:tcPr marL="68575" marR="68575" marT="34370" marB="34370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2858232"/>
                  </a:ext>
                </a:extLst>
              </a:tr>
              <a:tr h="463307">
                <a:tc>
                  <a:txBody>
                    <a:bodyPr/>
                    <a:lstStyle/>
                    <a:p>
                      <a:pPr marL="0" marR="0" lvl="0" indent="0" algn="l" defTabSz="4572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C0000"/>
                        </a:buClr>
                        <a:buSzPct val="70000"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Key Insights and Lessons Learned</a:t>
                      </a:r>
                    </a:p>
                    <a:p>
                      <a:pPr marL="0" marR="0" lvl="0" indent="0" algn="l" defTabSz="4572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C0000"/>
                        </a:buClr>
                        <a:buSzPct val="70000"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What lessons have your team learned to-date? What does transformation mean to you and your team?</a:t>
                      </a:r>
                      <a:endParaRPr kumimoji="0" lang="en-US" altLang="en-US" sz="11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75" marR="68575" marT="34370" marB="34370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C0000"/>
                        </a:buClr>
                        <a:buSzPct val="70000"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Key Results to Date (output, outcomes, impact metrics)</a:t>
                      </a:r>
                    </a:p>
                    <a:p>
                      <a:pPr marL="0" marR="0" lvl="0" indent="0" algn="l" defTabSz="4572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C0000"/>
                        </a:buClr>
                        <a:buSzPct val="70000"/>
                        <a:buFontTx/>
                        <a:buNone/>
                        <a:tabLst/>
                        <a:defRPr/>
                      </a:pPr>
                      <a:r>
                        <a:rPr kumimoji="0" lang="en-GB" altLang="en-US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What results have been achieved to date? Include quantitative and qualitative results and indicators (large- and very large-scale projects must include the essential and time relevant results and indicators defined in their Metrics Framework</a:t>
                      </a:r>
                      <a:r>
                        <a:rPr lang="en-GB" altLang="en-US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).</a:t>
                      </a:r>
                      <a:r>
                        <a:rPr kumimoji="0" lang="en-GB" altLang="en-US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    </a:t>
                      </a:r>
                      <a:endParaRPr kumimoji="0" lang="en-US" altLang="en-US" sz="11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68575" marR="68575" marT="34370" marB="34370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6998660"/>
                  </a:ext>
                </a:extLst>
              </a:tr>
              <a:tr h="2045559">
                <a:tc>
                  <a:txBody>
                    <a:bodyPr/>
                    <a:lstStyle/>
                    <a:p>
                      <a:pPr marL="171450" marR="0" lvl="0" indent="-171450" algn="l" defTabSz="457200" rtl="0" eaLnBrk="0" fontAlgn="auto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90000"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CA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/>
                        </a:rPr>
                        <a:t>Enter text</a:t>
                      </a:r>
                      <a:endParaRPr lang="en-US" altLang="en-US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68575" marR="68575" marT="34370" marB="34370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457200" rtl="0" eaLnBrk="0" fontAlgn="auto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Pct val="90000"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CA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Enter text</a:t>
                      </a:r>
                      <a:endParaRPr lang="en-US" altLang="en-US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75" marR="68575" marT="34370" marB="34370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3709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364A850-90D1-26F5-D820-B3192D5CAF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52034" y="6627168"/>
            <a:ext cx="2481455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TIC Status Report Template – March  2024</a:t>
            </a:r>
            <a:endParaRPr lang="en-CA" sz="90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7B8E5EB-1579-E130-9F35-6CD837976A13}"/>
              </a:ext>
            </a:extLst>
          </p:cNvPr>
          <p:cNvSpPr>
            <a:spLocks/>
          </p:cNvSpPr>
          <p:nvPr/>
        </p:nvSpPr>
        <p:spPr>
          <a:xfrm>
            <a:off x="4660" y="0"/>
            <a:ext cx="12187340" cy="59021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anchor="ctr"/>
          <a:lstStyle>
            <a:lvl1pPr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buClr>
                <a:srgbClr val="800000"/>
              </a:buClr>
              <a:defRPr/>
            </a:pPr>
            <a:r>
              <a:rPr lang="en-GB" altLang="en-US" sz="1400" b="1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/>
                <a:cs typeface="Calibri" panose="020F0502020204030204" pitchFamily="34" charset="0"/>
              </a:rPr>
              <a:t>				</a:t>
            </a:r>
            <a:r>
              <a:rPr lang="en-GB" altLang="en-US" sz="2400" b="1">
                <a:ln w="0"/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TIC </a:t>
            </a:r>
            <a:r>
              <a:rPr lang="en-US" altLang="en-US" sz="2400" b="1">
                <a:ln w="0"/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PROJECT STATUS REPORT</a:t>
            </a:r>
            <a:endParaRPr lang="en-GB" altLang="en-US" sz="2700" b="1">
              <a:ln w="0"/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630FF2F-29BC-A047-FFC0-FC3D48C510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193" y="-60423"/>
            <a:ext cx="2058745" cy="768856"/>
          </a:xfrm>
          <a:prstGeom prst="rect">
            <a:avLst/>
          </a:prstGeom>
        </p:spPr>
      </p:pic>
      <p:sp>
        <p:nvSpPr>
          <p:cNvPr id="6" name="Chevron 1">
            <a:extLst>
              <a:ext uri="{FF2B5EF4-FFF2-40B4-BE49-F238E27FC236}">
                <a16:creationId xmlns:a16="http://schemas.microsoft.com/office/drawing/2014/main" id="{FCBE6285-1D40-3BE3-C871-3A79754E9484}"/>
              </a:ext>
            </a:extLst>
          </p:cNvPr>
          <p:cNvSpPr>
            <a:spLocks/>
          </p:cNvSpPr>
          <p:nvPr/>
        </p:nvSpPr>
        <p:spPr bwMode="auto">
          <a:xfrm>
            <a:off x="5787409" y="159897"/>
            <a:ext cx="675084" cy="270420"/>
          </a:xfrm>
          <a:prstGeom prst="chevron">
            <a:avLst>
              <a:gd name="adj" fmla="val 30247"/>
            </a:avLst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1000" b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PLAN</a:t>
            </a:r>
            <a:endParaRPr lang="en-US" sz="1000" b="1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7" name="Chevron 25">
            <a:extLst>
              <a:ext uri="{FF2B5EF4-FFF2-40B4-BE49-F238E27FC236}">
                <a16:creationId xmlns:a16="http://schemas.microsoft.com/office/drawing/2014/main" id="{BDA60C3C-AB87-899A-27F8-A7A5240F5B08}"/>
              </a:ext>
            </a:extLst>
          </p:cNvPr>
          <p:cNvSpPr>
            <a:spLocks/>
          </p:cNvSpPr>
          <p:nvPr/>
        </p:nvSpPr>
        <p:spPr bwMode="auto">
          <a:xfrm>
            <a:off x="6462410" y="159897"/>
            <a:ext cx="870550" cy="270420"/>
          </a:xfrm>
          <a:prstGeom prst="chevron">
            <a:avLst>
              <a:gd name="adj" fmla="val 30247"/>
            </a:avLst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1000" b="1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rPr>
              <a:t>EXECUTE</a:t>
            </a:r>
            <a:endParaRPr lang="en-US" sz="1000" b="1">
              <a:solidFill>
                <a:srgbClr val="C0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9" name="Chevron 28">
            <a:extLst>
              <a:ext uri="{FF2B5EF4-FFF2-40B4-BE49-F238E27FC236}">
                <a16:creationId xmlns:a16="http://schemas.microsoft.com/office/drawing/2014/main" id="{DE269377-68C4-87B6-B524-369FDAB8C1F1}"/>
              </a:ext>
            </a:extLst>
          </p:cNvPr>
          <p:cNvSpPr>
            <a:spLocks/>
          </p:cNvSpPr>
          <p:nvPr/>
        </p:nvSpPr>
        <p:spPr bwMode="auto">
          <a:xfrm>
            <a:off x="7332961" y="159897"/>
            <a:ext cx="956685" cy="270420"/>
          </a:xfrm>
          <a:prstGeom prst="chevron">
            <a:avLst>
              <a:gd name="adj" fmla="val 30247"/>
            </a:avLst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1000" b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EVALUATE</a:t>
            </a:r>
            <a:endParaRPr lang="en-US" sz="1000" b="1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0" name="Chevron 30">
            <a:extLst>
              <a:ext uri="{FF2B5EF4-FFF2-40B4-BE49-F238E27FC236}">
                <a16:creationId xmlns:a16="http://schemas.microsoft.com/office/drawing/2014/main" id="{508886B8-C30F-D80D-83CD-47DDC6FCC4B7}"/>
              </a:ext>
            </a:extLst>
          </p:cNvPr>
          <p:cNvSpPr>
            <a:spLocks/>
          </p:cNvSpPr>
          <p:nvPr/>
        </p:nvSpPr>
        <p:spPr bwMode="auto">
          <a:xfrm>
            <a:off x="8267153" y="163929"/>
            <a:ext cx="747067" cy="262359"/>
          </a:xfrm>
          <a:prstGeom prst="chevron">
            <a:avLst>
              <a:gd name="adj" fmla="val 30247"/>
            </a:avLst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1000" b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REVISE</a:t>
            </a:r>
            <a:endParaRPr lang="en-US" sz="1000" b="1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16888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60942" y="621781"/>
            <a:ext cx="8884740" cy="246221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1440" tIns="45720" rIns="91440" bIns="45720" anchor="t"/>
          <a:lstStyle/>
          <a:p>
            <a:pPr eaLnBrk="0" hangingPunct="0">
              <a:spcBef>
                <a:spcPts val="150"/>
              </a:spcBef>
              <a:spcAft>
                <a:spcPts val="75"/>
              </a:spcAft>
              <a:buClr>
                <a:srgbClr val="CC0000"/>
              </a:buClr>
              <a:buSzPct val="70000"/>
              <a:defRPr/>
            </a:pPr>
            <a:r>
              <a:rPr lang="en-US" sz="1400" b="1" dirty="0">
                <a:solidFill>
                  <a:srgbClr val="C00000"/>
                </a:solidFill>
                <a:latin typeface="Calibri" panose="020F0502020204030204"/>
                <a:cs typeface="Arial"/>
              </a:rPr>
              <a:t>Key Milestones and Indicators during reporting period</a:t>
            </a:r>
            <a:endParaRPr lang="en-US" sz="1400" b="1" dirty="0">
              <a:solidFill>
                <a:srgbClr val="C00000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eaLnBrk="0" hangingPunct="0">
              <a:spcBef>
                <a:spcPts val="150"/>
              </a:spcBef>
              <a:spcAft>
                <a:spcPts val="75"/>
              </a:spcAft>
              <a:buClr>
                <a:srgbClr val="CC0000"/>
              </a:buClr>
              <a:buSzPct val="70000"/>
              <a:defRPr/>
            </a:pPr>
            <a:endParaRPr lang="en-US" sz="1400" b="1">
              <a:solidFill>
                <a:srgbClr val="C00000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eaLnBrk="0" hangingPunct="0">
              <a:spcBef>
                <a:spcPts val="150"/>
              </a:spcBef>
              <a:spcAft>
                <a:spcPts val="75"/>
              </a:spcAft>
              <a:buClr>
                <a:srgbClr val="CC0000"/>
              </a:buClr>
              <a:buSzPct val="70000"/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-60942" y="4080837"/>
            <a:ext cx="8884740" cy="316729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1440" tIns="45720" rIns="91440" bIns="45720" anchor="t"/>
          <a:lstStyle/>
          <a:p>
            <a:pPr eaLnBrk="0" hangingPunct="0">
              <a:spcBef>
                <a:spcPts val="150"/>
              </a:spcBef>
              <a:spcAft>
                <a:spcPts val="75"/>
              </a:spcAft>
              <a:buClr>
                <a:srgbClr val="CC0000"/>
              </a:buClr>
              <a:buSzPct val="70000"/>
              <a:defRPr/>
            </a:pPr>
            <a:r>
              <a:rPr lang="fr-BE" sz="1400" b="1" dirty="0">
                <a:solidFill>
                  <a:srgbClr val="C00000"/>
                </a:solidFill>
                <a:latin typeface="Calibri" panose="020F0502020204030204"/>
                <a:cs typeface="Arial"/>
              </a:rPr>
              <a:t>Risks, Issues and Challenges </a:t>
            </a:r>
            <a:r>
              <a:rPr lang="fr-BE" sz="1400" b="1" dirty="0" err="1">
                <a:solidFill>
                  <a:srgbClr val="C00000"/>
                </a:solidFill>
                <a:latin typeface="Calibri" panose="020F0502020204030204"/>
                <a:cs typeface="Arial"/>
              </a:rPr>
              <a:t>during</a:t>
            </a:r>
            <a:r>
              <a:rPr lang="fr-BE" sz="1400" b="1" dirty="0">
                <a:solidFill>
                  <a:srgbClr val="C00000"/>
                </a:solidFill>
                <a:latin typeface="Calibri" panose="020F0502020204030204"/>
                <a:cs typeface="Arial"/>
              </a:rPr>
              <a:t> </a:t>
            </a:r>
            <a:r>
              <a:rPr lang="fr-BE" sz="1400" b="1" dirty="0" err="1">
                <a:solidFill>
                  <a:srgbClr val="C00000"/>
                </a:solidFill>
                <a:latin typeface="Calibri" panose="020F0502020204030204"/>
                <a:cs typeface="Arial"/>
              </a:rPr>
              <a:t>reporting</a:t>
            </a:r>
            <a:r>
              <a:rPr lang="fr-BE" sz="1400" b="1" dirty="0">
                <a:solidFill>
                  <a:srgbClr val="C00000"/>
                </a:solidFill>
                <a:latin typeface="Calibri" panose="020F0502020204030204"/>
                <a:cs typeface="Arial"/>
              </a:rPr>
              <a:t> </a:t>
            </a:r>
            <a:r>
              <a:rPr lang="fr-BE" sz="1400" b="1" dirty="0" err="1">
                <a:solidFill>
                  <a:srgbClr val="C00000"/>
                </a:solidFill>
                <a:latin typeface="Calibri" panose="020F0502020204030204"/>
                <a:cs typeface="Arial"/>
              </a:rPr>
              <a:t>period</a:t>
            </a:r>
            <a:endParaRPr lang="en-US" sz="1400" dirty="0" err="1">
              <a:solidFill>
                <a:srgbClr val="C00000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marL="257175" indent="-257175" eaLnBrk="0" hangingPunct="0">
              <a:buClr>
                <a:srgbClr val="800000"/>
              </a:buClr>
              <a:buFontTx/>
              <a:buChar char="•"/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fr-FR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fr-FR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fr-FR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AB99344-816E-4B36-BA61-DE2624D02A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288003"/>
              </p:ext>
            </p:extLst>
          </p:nvPr>
        </p:nvGraphicFramePr>
        <p:xfrm>
          <a:off x="6096" y="1064142"/>
          <a:ext cx="12185904" cy="301839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37181">
                  <a:extLst>
                    <a:ext uri="{9D8B030D-6E8A-4147-A177-3AD203B41FA5}">
                      <a16:colId xmlns:a16="http://schemas.microsoft.com/office/drawing/2014/main" val="2707827891"/>
                    </a:ext>
                  </a:extLst>
                </a:gridCol>
                <a:gridCol w="3274985">
                  <a:extLst>
                    <a:ext uri="{9D8B030D-6E8A-4147-A177-3AD203B41FA5}">
                      <a16:colId xmlns:a16="http://schemas.microsoft.com/office/drawing/2014/main" val="4010053245"/>
                    </a:ext>
                  </a:extLst>
                </a:gridCol>
                <a:gridCol w="2284059">
                  <a:extLst>
                    <a:ext uri="{9D8B030D-6E8A-4147-A177-3AD203B41FA5}">
                      <a16:colId xmlns:a16="http://schemas.microsoft.com/office/drawing/2014/main" val="574855921"/>
                    </a:ext>
                  </a:extLst>
                </a:gridCol>
                <a:gridCol w="2912770">
                  <a:extLst>
                    <a:ext uri="{9D8B030D-6E8A-4147-A177-3AD203B41FA5}">
                      <a16:colId xmlns:a16="http://schemas.microsoft.com/office/drawing/2014/main" val="708879645"/>
                    </a:ext>
                  </a:extLst>
                </a:gridCol>
                <a:gridCol w="1276909">
                  <a:extLst>
                    <a:ext uri="{9D8B030D-6E8A-4147-A177-3AD203B41FA5}">
                      <a16:colId xmlns:a16="http://schemas.microsoft.com/office/drawing/2014/main" val="3570457826"/>
                    </a:ext>
                  </a:extLst>
                </a:gridCol>
              </a:tblGrid>
              <a:tr h="279480">
                <a:tc>
                  <a:txBody>
                    <a:bodyPr/>
                    <a:lstStyle>
                      <a:lvl1pPr>
                        <a:spcAft>
                          <a:spcPct val="25000"/>
                        </a:spcAft>
                        <a:buClr>
                          <a:srgbClr val="B50A2B"/>
                        </a:buClr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ahoma" pitchFamily="34" charset="0"/>
                        <a:defRPr sz="20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defRPr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imes CE"/>
                        <a:defRPr sz="14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00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Key Milestones </a:t>
                      </a:r>
                      <a:endParaRPr kumimoji="0" lang="en-GB" altLang="en-US" sz="1000" b="1" i="0" u="none" strike="noStrike" cap="none" normalizeH="0" baseline="3000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 horzOverflow="overflow">
                    <a:lnL w="12700" cmpd="sng">
                      <a:noFill/>
                    </a:lnL>
                    <a:lnR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ct val="25000"/>
                        </a:spcAft>
                        <a:buClr>
                          <a:srgbClr val="B50A2B"/>
                        </a:buClr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ahoma" pitchFamily="34" charset="0"/>
                        <a:defRPr sz="20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defRPr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imes CE"/>
                        <a:defRPr sz="14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00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Description of Milestones</a:t>
                      </a:r>
                      <a:endParaRPr kumimoji="0" lang="en-GB" altLang="en-US" sz="1000" b="1" i="0" u="none" strike="noStrike" cap="none" normalizeH="0" baseline="3000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ct val="25000"/>
                        </a:spcAft>
                        <a:buClr>
                          <a:srgbClr val="B50A2B"/>
                        </a:buClr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ahoma" pitchFamily="34" charset="0"/>
                        <a:defRPr sz="20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defRPr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imes CE"/>
                        <a:defRPr sz="14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00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Due Date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00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(expected/actual)</a:t>
                      </a:r>
                      <a:endParaRPr kumimoji="0" lang="en-GB" altLang="en-US" sz="10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00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Corresponding Milestone Indicators / Metrics</a:t>
                      </a:r>
                      <a:endParaRPr kumimoji="0" lang="en-GB" altLang="en-US" sz="10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ct val="25000"/>
                        </a:spcAft>
                        <a:buClr>
                          <a:srgbClr val="B50A2B"/>
                        </a:buClr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ahoma" pitchFamily="34" charset="0"/>
                        <a:defRPr sz="20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defRPr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imes CE"/>
                        <a:defRPr sz="14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00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Status</a:t>
                      </a:r>
                      <a:r>
                        <a:rPr kumimoji="0" lang="en-GB" altLang="en-US" sz="1100" u="none" strike="noStrike" cap="none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kumimoji="0" lang="en-GB" altLang="en-US" sz="800" b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(on track, at risk, issue)</a:t>
                      </a:r>
                      <a:endParaRPr kumimoji="0" lang="en-GB" altLang="en-US" sz="1100" b="0" i="1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656210"/>
                  </a:ext>
                </a:extLst>
              </a:tr>
              <a:tr h="440266"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77800" indent="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7568929"/>
                  </a:ext>
                </a:extLst>
              </a:tr>
              <a:tr h="440266"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0170" indent="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515140"/>
                  </a:ext>
                </a:extLst>
              </a:tr>
              <a:tr h="440266"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667846"/>
                  </a:ext>
                </a:extLst>
              </a:tr>
              <a:tr h="440266"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17780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6456174"/>
                  </a:ext>
                </a:extLst>
              </a:tr>
              <a:tr h="440266">
                <a:tc>
                  <a:txBody>
                    <a:bodyPr/>
                    <a:lstStyle/>
                    <a:p>
                      <a:pPr marL="74930" marR="8953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3048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4930" marR="1778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3048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  <a:p>
                      <a:endParaRPr lang="en-GB" sz="1100" noProof="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135613"/>
                  </a:ext>
                </a:extLst>
              </a:tr>
              <a:tr h="440266">
                <a:tc>
                  <a:txBody>
                    <a:bodyPr/>
                    <a:lstStyle/>
                    <a:p>
                      <a:pPr marL="74930" marR="8953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930" marR="8953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3048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4930" marR="1778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en-GB" sz="11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3048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 dirty="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685216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038F3D05-65DD-4C53-98F4-BF105C644C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276518"/>
              </p:ext>
            </p:extLst>
          </p:nvPr>
        </p:nvGraphicFramePr>
        <p:xfrm>
          <a:off x="10026" y="4521868"/>
          <a:ext cx="12185904" cy="201495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10030">
                  <a:extLst>
                    <a:ext uri="{9D8B030D-6E8A-4147-A177-3AD203B41FA5}">
                      <a16:colId xmlns:a16="http://schemas.microsoft.com/office/drawing/2014/main" val="2707827891"/>
                    </a:ext>
                  </a:extLst>
                </a:gridCol>
                <a:gridCol w="5486112">
                  <a:extLst>
                    <a:ext uri="{9D8B030D-6E8A-4147-A177-3AD203B41FA5}">
                      <a16:colId xmlns:a16="http://schemas.microsoft.com/office/drawing/2014/main" val="4010053245"/>
                    </a:ext>
                  </a:extLst>
                </a:gridCol>
                <a:gridCol w="6089762">
                  <a:extLst>
                    <a:ext uri="{9D8B030D-6E8A-4147-A177-3AD203B41FA5}">
                      <a16:colId xmlns:a16="http://schemas.microsoft.com/office/drawing/2014/main" val="574855921"/>
                    </a:ext>
                  </a:extLst>
                </a:gridCol>
              </a:tblGrid>
              <a:tr h="385838">
                <a:tc>
                  <a:txBody>
                    <a:bodyPr/>
                    <a:lstStyle>
                      <a:lvl1pPr>
                        <a:spcAft>
                          <a:spcPct val="25000"/>
                        </a:spcAft>
                        <a:buClr>
                          <a:srgbClr val="B50A2B"/>
                        </a:buClr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ahoma" pitchFamily="34" charset="0"/>
                        <a:defRPr sz="20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defRPr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imes CE"/>
                        <a:defRPr sz="14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R/I</a:t>
                      </a:r>
                      <a:endParaRPr kumimoji="0" lang="en-US" altLang="en-US" sz="1000" b="1" i="0" u="none" strike="noStrike" cap="none" normalizeH="0" baseline="3000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 horzOverflow="overflow">
                    <a:lnL w="12700" cmpd="sng">
                      <a:noFill/>
                    </a:lnL>
                    <a:lnR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ct val="25000"/>
                        </a:spcAft>
                        <a:buClr>
                          <a:srgbClr val="B50A2B"/>
                        </a:buClr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ahoma" pitchFamily="34" charset="0"/>
                        <a:defRPr sz="20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defRPr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imes CE"/>
                        <a:defRPr sz="14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Description of Risk / Issue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ct val="25000"/>
                        </a:spcAft>
                        <a:buClr>
                          <a:srgbClr val="B50A2B"/>
                        </a:buClr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ahoma" pitchFamily="34" charset="0"/>
                        <a:defRPr sz="20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defRPr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imes CE"/>
                        <a:defRPr sz="14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Mitigation Measures / </a:t>
                      </a:r>
                      <a:r>
                        <a:rPr lang="en-US" altLang="en-US" sz="100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Actions</a:t>
                      </a:r>
                      <a:endParaRPr kumimoji="0" lang="en-US" sz="10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656210"/>
                  </a:ext>
                </a:extLst>
              </a:tr>
              <a:tr h="407280">
                <a:tc>
                  <a:txBody>
                    <a:bodyPr/>
                    <a:lstStyle/>
                    <a:p>
                      <a:pPr algn="ctr"/>
                      <a:endParaRPr lang="en-CA" sz="110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100">
                        <a:latin typeface="+mn-lt"/>
                      </a:endParaRPr>
                    </a:p>
                    <a:p>
                      <a:endParaRPr lang="en-CA" sz="110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7568929"/>
                  </a:ext>
                </a:extLst>
              </a:tr>
              <a:tr h="407280">
                <a:tc>
                  <a:txBody>
                    <a:bodyPr/>
                    <a:lstStyle/>
                    <a:p>
                      <a:pPr algn="ctr"/>
                      <a:endParaRPr lang="en-CA" sz="110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10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100"/>
                    </a:p>
                    <a:p>
                      <a:endParaRPr lang="en-CA" sz="110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515140"/>
                  </a:ext>
                </a:extLst>
              </a:tr>
              <a:tr h="407280">
                <a:tc>
                  <a:txBody>
                    <a:bodyPr/>
                    <a:lstStyle/>
                    <a:p>
                      <a:pPr algn="ctr"/>
                      <a:endParaRPr lang="en-CA" sz="110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10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100"/>
                    </a:p>
                    <a:p>
                      <a:endParaRPr lang="en-CA" sz="110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667846"/>
                  </a:ext>
                </a:extLst>
              </a:tr>
              <a:tr h="407280">
                <a:tc>
                  <a:txBody>
                    <a:bodyPr/>
                    <a:lstStyle/>
                    <a:p>
                      <a:pPr algn="ctr"/>
                      <a:endParaRPr lang="en-CA" sz="110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10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100"/>
                    </a:p>
                    <a:p>
                      <a:endParaRPr lang="en-CA" sz="110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645617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1A247E9-1C34-37E6-E099-95D5C95D9878}"/>
              </a:ext>
            </a:extLst>
          </p:cNvPr>
          <p:cNvSpPr txBox="1"/>
          <p:nvPr/>
        </p:nvSpPr>
        <p:spPr>
          <a:xfrm>
            <a:off x="-91019" y="807568"/>
            <a:ext cx="9102570" cy="2462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eaLnBrk="0" hangingPunct="0">
              <a:spcBef>
                <a:spcPts val="150"/>
              </a:spcBef>
              <a:spcAft>
                <a:spcPts val="75"/>
              </a:spcAft>
              <a:buClr>
                <a:srgbClr val="CC0000"/>
              </a:buClr>
              <a:buSzPct val="70000"/>
              <a:defRPr/>
            </a:pPr>
            <a:r>
              <a:rPr lang="en-US" altLang="en-US" sz="1000" i="1" dirty="0">
                <a:solidFill>
                  <a:prstClr val="black"/>
                </a:solidFill>
                <a:latin typeface="Calibri" panose="020F0502020204030204"/>
                <a:cs typeface="Arial"/>
              </a:rPr>
              <a:t>Key Milestones: </a:t>
            </a:r>
            <a:r>
              <a:rPr lang="en-US" altLang="en-US" sz="1000" i="1" dirty="0">
                <a:solidFill>
                  <a:srgbClr val="000000"/>
                </a:solidFill>
                <a:latin typeface="Calibri" panose="020F0502020204030204"/>
                <a:ea typeface="Tahoma"/>
                <a:cs typeface="Arial"/>
              </a:rPr>
              <a:t>Significant point or event in a project. List all major project milestones during this reporting period, with an update on progress status and deadlines</a:t>
            </a:r>
            <a:r>
              <a:rPr lang="en-US" altLang="en-US" sz="900" i="1" dirty="0">
                <a:solidFill>
                  <a:srgbClr val="000000"/>
                </a:solidFill>
                <a:latin typeface="Calibri" panose="020F0502020204030204"/>
                <a:ea typeface="Tahoma"/>
                <a:cs typeface="Arial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183C59-ACBB-46DF-CBE5-2414C624DABC}"/>
              </a:ext>
            </a:extLst>
          </p:cNvPr>
          <p:cNvSpPr txBox="1"/>
          <p:nvPr/>
        </p:nvSpPr>
        <p:spPr>
          <a:xfrm>
            <a:off x="-80994" y="4243351"/>
            <a:ext cx="11794042" cy="2462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eaLnBrk="0" hangingPunct="0">
              <a:buClr>
                <a:srgbClr val="CC0000"/>
              </a:buClr>
              <a:buSzPct val="70000"/>
              <a:defRPr/>
            </a:pPr>
            <a:r>
              <a:rPr lang="en-US" altLang="en-US" sz="1000" i="1" dirty="0">
                <a:solidFill>
                  <a:srgbClr val="000000"/>
                </a:solidFill>
                <a:latin typeface="Calibri" panose="020F0502020204030204"/>
                <a:ea typeface="Tahoma"/>
                <a:cs typeface="Arial"/>
              </a:rPr>
              <a:t>Risk / Issue. </a:t>
            </a:r>
            <a:r>
              <a:rPr lang="en-US" altLang="en-US" sz="1000" i="1" dirty="0">
                <a:solidFill>
                  <a:srgbClr val="000000"/>
                </a:solidFill>
                <a:latin typeface="Calibri" panose="020F0502020204030204"/>
                <a:cs typeface="Arial"/>
              </a:rPr>
              <a:t>A risk is a potential issue that may happen. An issue is a problem that has already happened and is blocking progress. Mitigation:  What was done to mitigate this risk / issue?</a:t>
            </a:r>
            <a:endParaRPr lang="en-US" altLang="en-US" sz="1000" dirty="0">
              <a:solidFill>
                <a:srgbClr val="000000"/>
              </a:solidFill>
              <a:latin typeface="Calibri" panose="020F0502020204030204"/>
              <a:ea typeface="Calibri"/>
              <a:cs typeface="Arial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C8A2C89-60F9-751A-2B72-5A3D35E755E6}"/>
              </a:ext>
            </a:extLst>
          </p:cNvPr>
          <p:cNvGrpSpPr/>
          <p:nvPr/>
        </p:nvGrpSpPr>
        <p:grpSpPr>
          <a:xfrm>
            <a:off x="9881598" y="681661"/>
            <a:ext cx="1028281" cy="246221"/>
            <a:chOff x="7804947" y="1510962"/>
            <a:chExt cx="1028281" cy="246221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69A13A0-F8B9-B53A-7A5F-290418FFC60E}"/>
                </a:ext>
              </a:extLst>
            </p:cNvPr>
            <p:cNvSpPr/>
            <p:nvPr/>
          </p:nvSpPr>
          <p:spPr>
            <a:xfrm>
              <a:off x="7804947" y="1539682"/>
              <a:ext cx="188780" cy="188780"/>
            </a:xfrm>
            <a:prstGeom prst="ellipse">
              <a:avLst/>
            </a:prstGeom>
            <a:solidFill>
              <a:srgbClr val="00B050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CA">
                <a:solidFill>
                  <a:prstClr val="white"/>
                </a:solidFill>
                <a:highlight>
                  <a:srgbClr val="FFFF00"/>
                </a:highlight>
                <a:latin typeface="Calibri" panose="020F0502020204030204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6BDA78C-9753-E9EC-B68E-39D8B2C4A5D6}"/>
                </a:ext>
              </a:extLst>
            </p:cNvPr>
            <p:cNvSpPr/>
            <p:nvPr/>
          </p:nvSpPr>
          <p:spPr>
            <a:xfrm>
              <a:off x="7968880" y="1510962"/>
              <a:ext cx="864348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altLang="en-US" sz="1000">
                  <a:solidFill>
                    <a:srgbClr val="000000"/>
                  </a:solidFill>
                  <a:latin typeface="Calibri" panose="020F0502020204030204"/>
                  <a:cs typeface="Arial" panose="020B0604020202020204" pitchFamily="34" charset="0"/>
                </a:rPr>
                <a:t>On Track</a:t>
              </a:r>
              <a:endParaRPr lang="en-CA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7C971C0-11EE-0628-3191-EF411B09D71C}"/>
              </a:ext>
            </a:extLst>
          </p:cNvPr>
          <p:cNvGrpSpPr/>
          <p:nvPr/>
        </p:nvGrpSpPr>
        <p:grpSpPr>
          <a:xfrm>
            <a:off x="10720584" y="670345"/>
            <a:ext cx="1212395" cy="246221"/>
            <a:chOff x="7815945" y="2008352"/>
            <a:chExt cx="1212395" cy="246221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F7C0C199-C1B8-CC6B-A565-C68762E2B8D8}"/>
                </a:ext>
              </a:extLst>
            </p:cNvPr>
            <p:cNvSpPr/>
            <p:nvPr/>
          </p:nvSpPr>
          <p:spPr>
            <a:xfrm>
              <a:off x="8025135" y="2008352"/>
              <a:ext cx="1003205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altLang="en-US" sz="1000">
                  <a:solidFill>
                    <a:srgbClr val="000000"/>
                  </a:solidFill>
                  <a:latin typeface="Calibri" panose="020F0502020204030204"/>
                  <a:cs typeface="Arial" panose="020B0604020202020204" pitchFamily="34" charset="0"/>
                </a:rPr>
                <a:t>At Risk</a:t>
              </a:r>
              <a:endParaRPr lang="en-CA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DDFF2934-2CF9-A35E-18D8-A2A3BAA4DC08}"/>
                </a:ext>
              </a:extLst>
            </p:cNvPr>
            <p:cNvSpPr/>
            <p:nvPr/>
          </p:nvSpPr>
          <p:spPr>
            <a:xfrm>
              <a:off x="7815945" y="2037072"/>
              <a:ext cx="240396" cy="188780"/>
            </a:xfrm>
            <a:prstGeom prst="triangle">
              <a:avLst/>
            </a:prstGeom>
            <a:solidFill>
              <a:srgbClr val="FFC000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CA">
                <a:solidFill>
                  <a:prstClr val="white"/>
                </a:solidFill>
                <a:highlight>
                  <a:srgbClr val="FFFF00"/>
                </a:highlight>
                <a:latin typeface="Calibri" panose="020F0502020204030204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0B2420BD-3317-0262-2A3D-51C4F8D5F245}"/>
              </a:ext>
            </a:extLst>
          </p:cNvPr>
          <p:cNvGrpSpPr/>
          <p:nvPr/>
        </p:nvGrpSpPr>
        <p:grpSpPr>
          <a:xfrm>
            <a:off x="11503007" y="674209"/>
            <a:ext cx="583352" cy="246221"/>
            <a:chOff x="8249876" y="645214"/>
            <a:chExt cx="583352" cy="24622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605AA0F1-26FD-8F03-CB4D-A24BAC5F3EB8}"/>
                </a:ext>
              </a:extLst>
            </p:cNvPr>
            <p:cNvSpPr/>
            <p:nvPr/>
          </p:nvSpPr>
          <p:spPr>
            <a:xfrm>
              <a:off x="8385670" y="645214"/>
              <a:ext cx="447558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en-US" sz="1000">
                  <a:solidFill>
                    <a:srgbClr val="000000"/>
                  </a:solidFill>
                  <a:latin typeface="Calibri" panose="020F0502020204030204"/>
                  <a:cs typeface="Arial" panose="020B0604020202020204" pitchFamily="34" charset="0"/>
                </a:rPr>
                <a:t>Issue</a:t>
              </a:r>
              <a:endParaRPr lang="en-CA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1C7E965-9D3B-FAF2-7BBE-94BC1059C694}"/>
                </a:ext>
              </a:extLst>
            </p:cNvPr>
            <p:cNvSpPr/>
            <p:nvPr/>
          </p:nvSpPr>
          <p:spPr>
            <a:xfrm>
              <a:off x="8249876" y="657636"/>
              <a:ext cx="170917" cy="188780"/>
            </a:xfrm>
            <a:prstGeom prst="rect">
              <a:avLst/>
            </a:prstGeom>
            <a:solidFill>
              <a:srgbClr val="FB4355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CA">
                <a:solidFill>
                  <a:prstClr val="white"/>
                </a:solidFill>
                <a:highlight>
                  <a:srgbClr val="FFFF00"/>
                </a:highlight>
                <a:latin typeface="Calibri" panose="020F0502020204030204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CE3E48FC-2293-EF45-D1D4-5F7C04E1BFAB}"/>
              </a:ext>
            </a:extLst>
          </p:cNvPr>
          <p:cNvSpPr txBox="1"/>
          <p:nvPr/>
        </p:nvSpPr>
        <p:spPr>
          <a:xfrm>
            <a:off x="9881597" y="861256"/>
            <a:ext cx="237744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spcBef>
                <a:spcPts val="600"/>
              </a:spcBef>
              <a:defRPr/>
            </a:pPr>
            <a:r>
              <a:rPr lang="en-US" sz="900" i="1">
                <a:solidFill>
                  <a:prstClr val="black"/>
                </a:solidFill>
                <a:latin typeface="Calibri Light"/>
              </a:rPr>
              <a:t>Copy and drop the icons in the status column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039188-8185-752C-5524-24C541569C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52034" y="6627168"/>
            <a:ext cx="2481455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TIC Status Report Template –  March 2024</a:t>
            </a:r>
            <a:endParaRPr lang="en-CA" sz="90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1FF61E-7038-F080-FF65-B030CE62A832}"/>
              </a:ext>
            </a:extLst>
          </p:cNvPr>
          <p:cNvSpPr>
            <a:spLocks/>
          </p:cNvSpPr>
          <p:nvPr/>
        </p:nvSpPr>
        <p:spPr>
          <a:xfrm>
            <a:off x="4660" y="0"/>
            <a:ext cx="12187340" cy="59021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anchor="ctr"/>
          <a:lstStyle>
            <a:lvl1pPr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buClr>
                <a:srgbClr val="800000"/>
              </a:buClr>
              <a:defRPr/>
            </a:pPr>
            <a:r>
              <a:rPr lang="en-GB" altLang="en-US" sz="1400" b="1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/>
                <a:cs typeface="Calibri" panose="020F0502020204030204" pitchFamily="34" charset="0"/>
              </a:rPr>
              <a:t>				</a:t>
            </a:r>
            <a:r>
              <a:rPr lang="en-GB" altLang="en-US" sz="2400" b="1">
                <a:ln w="0"/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TIC </a:t>
            </a:r>
            <a:r>
              <a:rPr lang="en-US" altLang="en-US" sz="2400" b="1">
                <a:ln w="0"/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PROJECT STATUS REPORT</a:t>
            </a:r>
            <a:endParaRPr lang="en-GB" altLang="en-US" sz="2700" b="1">
              <a:ln w="0"/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7500FD3-E253-BB9C-7520-0749F9A255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193" y="-60423"/>
            <a:ext cx="2058745" cy="768856"/>
          </a:xfrm>
          <a:prstGeom prst="rect">
            <a:avLst/>
          </a:prstGeom>
        </p:spPr>
      </p:pic>
      <p:sp>
        <p:nvSpPr>
          <p:cNvPr id="8" name="Chevron 1">
            <a:extLst>
              <a:ext uri="{FF2B5EF4-FFF2-40B4-BE49-F238E27FC236}">
                <a16:creationId xmlns:a16="http://schemas.microsoft.com/office/drawing/2014/main" id="{C06CC677-4A3D-9928-A733-C0B1CA13D775}"/>
              </a:ext>
            </a:extLst>
          </p:cNvPr>
          <p:cNvSpPr>
            <a:spLocks/>
          </p:cNvSpPr>
          <p:nvPr/>
        </p:nvSpPr>
        <p:spPr bwMode="auto">
          <a:xfrm>
            <a:off x="5787409" y="159897"/>
            <a:ext cx="675084" cy="270420"/>
          </a:xfrm>
          <a:prstGeom prst="chevron">
            <a:avLst>
              <a:gd name="adj" fmla="val 30247"/>
            </a:avLst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1000" b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PLAN</a:t>
            </a:r>
            <a:endParaRPr lang="en-US" sz="1000" b="1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1" name="Chevron 25">
            <a:extLst>
              <a:ext uri="{FF2B5EF4-FFF2-40B4-BE49-F238E27FC236}">
                <a16:creationId xmlns:a16="http://schemas.microsoft.com/office/drawing/2014/main" id="{4B214921-25F3-3E00-0FFD-418EE1993160}"/>
              </a:ext>
            </a:extLst>
          </p:cNvPr>
          <p:cNvSpPr>
            <a:spLocks/>
          </p:cNvSpPr>
          <p:nvPr/>
        </p:nvSpPr>
        <p:spPr bwMode="auto">
          <a:xfrm>
            <a:off x="6462410" y="159897"/>
            <a:ext cx="870550" cy="270420"/>
          </a:xfrm>
          <a:prstGeom prst="chevron">
            <a:avLst>
              <a:gd name="adj" fmla="val 30247"/>
            </a:avLst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1000" b="1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rPr>
              <a:t>EXECUTE</a:t>
            </a:r>
            <a:endParaRPr lang="en-US" sz="1000" b="1">
              <a:solidFill>
                <a:srgbClr val="C0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2" name="Chevron 28">
            <a:extLst>
              <a:ext uri="{FF2B5EF4-FFF2-40B4-BE49-F238E27FC236}">
                <a16:creationId xmlns:a16="http://schemas.microsoft.com/office/drawing/2014/main" id="{56581764-8903-A33B-A229-76C3FA838B95}"/>
              </a:ext>
            </a:extLst>
          </p:cNvPr>
          <p:cNvSpPr>
            <a:spLocks/>
          </p:cNvSpPr>
          <p:nvPr/>
        </p:nvSpPr>
        <p:spPr bwMode="auto">
          <a:xfrm>
            <a:off x="7332961" y="159897"/>
            <a:ext cx="956685" cy="270420"/>
          </a:xfrm>
          <a:prstGeom prst="chevron">
            <a:avLst>
              <a:gd name="adj" fmla="val 30247"/>
            </a:avLst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1000" b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EVALUATE</a:t>
            </a:r>
            <a:endParaRPr lang="en-US" sz="1000" b="1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5" name="Chevron 30">
            <a:extLst>
              <a:ext uri="{FF2B5EF4-FFF2-40B4-BE49-F238E27FC236}">
                <a16:creationId xmlns:a16="http://schemas.microsoft.com/office/drawing/2014/main" id="{A136DA94-8D21-32E6-D272-7C520A1C6E81}"/>
              </a:ext>
            </a:extLst>
          </p:cNvPr>
          <p:cNvSpPr>
            <a:spLocks/>
          </p:cNvSpPr>
          <p:nvPr/>
        </p:nvSpPr>
        <p:spPr bwMode="auto">
          <a:xfrm>
            <a:off x="8267153" y="163929"/>
            <a:ext cx="747067" cy="262359"/>
          </a:xfrm>
          <a:prstGeom prst="chevron">
            <a:avLst>
              <a:gd name="adj" fmla="val 30247"/>
            </a:avLst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1000" b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REVISE</a:t>
            </a:r>
            <a:endParaRPr lang="en-US" sz="1000" b="1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90FA431-D7E6-5A3E-1F5A-EBF0DC03E15E}"/>
              </a:ext>
            </a:extLst>
          </p:cNvPr>
          <p:cNvSpPr/>
          <p:nvPr/>
        </p:nvSpPr>
        <p:spPr>
          <a:xfrm>
            <a:off x="9376154" y="634491"/>
            <a:ext cx="6768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900">
                <a:solidFill>
                  <a:srgbClr val="000000"/>
                </a:solidFill>
                <a:latin typeface="Calibri" panose="020F0502020204030204"/>
                <a:cs typeface="Arial" panose="020B0604020202020204" pitchFamily="34" charset="0"/>
              </a:rPr>
              <a:t>Status Legend:</a:t>
            </a:r>
            <a:endParaRPr lang="en-CA" sz="160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6796589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58574" y="621781"/>
            <a:ext cx="8884740" cy="246221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spcBef>
                <a:spcPts val="150"/>
              </a:spcBef>
              <a:spcAft>
                <a:spcPts val="75"/>
              </a:spcAft>
              <a:buClr>
                <a:srgbClr val="CC0000"/>
              </a:buClr>
              <a:buSzPct val="70000"/>
              <a:defRPr/>
            </a:pPr>
            <a:r>
              <a:rPr lang="en-US" sz="1400" b="1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rPr>
              <a:t>Additional Information</a:t>
            </a:r>
          </a:p>
          <a:p>
            <a:pPr eaLnBrk="0" hangingPunct="0">
              <a:spcBef>
                <a:spcPts val="150"/>
              </a:spcBef>
              <a:spcAft>
                <a:spcPts val="75"/>
              </a:spcAft>
              <a:buClr>
                <a:srgbClr val="CC0000"/>
              </a:buClr>
              <a:buSzPct val="70000"/>
              <a:defRPr/>
            </a:pPr>
            <a:endParaRPr lang="en-US" sz="1400" b="1">
              <a:solidFill>
                <a:srgbClr val="C00000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eaLnBrk="0" hangingPunct="0">
              <a:spcBef>
                <a:spcPts val="150"/>
              </a:spcBef>
              <a:spcAft>
                <a:spcPts val="75"/>
              </a:spcAft>
              <a:buClr>
                <a:srgbClr val="CC0000"/>
              </a:buClr>
              <a:buSzPct val="70000"/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  <a:p>
            <a:pPr eaLnBrk="0" hangingPunct="0">
              <a:buClr>
                <a:srgbClr val="800000"/>
              </a:buClr>
              <a:defRPr/>
            </a:pPr>
            <a:endParaRPr lang="en-US" sz="1400">
              <a:solidFill>
                <a:srgbClr val="C00000"/>
              </a:solidFill>
              <a:latin typeface="Calibri" panose="020F0502020204030204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A247E9-1C34-37E6-E099-95D5C95D9878}"/>
              </a:ext>
            </a:extLst>
          </p:cNvPr>
          <p:cNvSpPr txBox="1"/>
          <p:nvPr/>
        </p:nvSpPr>
        <p:spPr>
          <a:xfrm>
            <a:off x="-58573" y="817594"/>
            <a:ext cx="719757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hangingPunct="0">
              <a:spcBef>
                <a:spcPts val="150"/>
              </a:spcBef>
              <a:spcAft>
                <a:spcPts val="75"/>
              </a:spcAft>
              <a:buClr>
                <a:srgbClr val="CC0000"/>
              </a:buClr>
              <a:buSzPct val="70000"/>
              <a:defRPr/>
            </a:pPr>
            <a:r>
              <a:rPr lang="en-US" altLang="en-US" sz="1000" i="1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Note: add a note or a comment</a:t>
            </a:r>
            <a:endParaRPr lang="en-US" altLang="en-US" sz="1000" i="1">
              <a:solidFill>
                <a:srgbClr val="00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59A354F-1D74-9C2A-DDA7-49A8B2A7D5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084406"/>
              </p:ext>
            </p:extLst>
          </p:nvPr>
        </p:nvGraphicFramePr>
        <p:xfrm>
          <a:off x="0" y="4584557"/>
          <a:ext cx="12187340" cy="188767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93670">
                  <a:extLst>
                    <a:ext uri="{9D8B030D-6E8A-4147-A177-3AD203B41FA5}">
                      <a16:colId xmlns:a16="http://schemas.microsoft.com/office/drawing/2014/main" val="4010053245"/>
                    </a:ext>
                  </a:extLst>
                </a:gridCol>
                <a:gridCol w="6093670">
                  <a:extLst>
                    <a:ext uri="{9D8B030D-6E8A-4147-A177-3AD203B41FA5}">
                      <a16:colId xmlns:a16="http://schemas.microsoft.com/office/drawing/2014/main" val="574855921"/>
                    </a:ext>
                  </a:extLst>
                </a:gridCol>
              </a:tblGrid>
              <a:tr h="258554">
                <a:tc>
                  <a:txBody>
                    <a:bodyPr/>
                    <a:lstStyle>
                      <a:lvl1pPr>
                        <a:spcAft>
                          <a:spcPct val="25000"/>
                        </a:spcAft>
                        <a:buClr>
                          <a:srgbClr val="B50A2B"/>
                        </a:buClr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ahoma" pitchFamily="34" charset="0"/>
                        <a:defRPr sz="20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defRPr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imes CE"/>
                        <a:defRPr sz="14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add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ct val="25000"/>
                        </a:spcAft>
                        <a:buClr>
                          <a:srgbClr val="B50A2B"/>
                        </a:buClr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ahoma" pitchFamily="34" charset="0"/>
                        <a:defRPr sz="20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defRPr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Aft>
                          <a:spcPct val="25000"/>
                        </a:spcAft>
                        <a:buClr>
                          <a:srgbClr val="B50A2B"/>
                        </a:buClr>
                        <a:buFont typeface="Times CE"/>
                        <a:defRPr sz="1400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1400" i="1">
                          <a:solidFill>
                            <a:srgbClr val="333333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add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656210"/>
                  </a:ext>
                </a:extLst>
              </a:tr>
              <a:tr h="4072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100">
                        <a:latin typeface="+mn-lt"/>
                      </a:endParaRPr>
                    </a:p>
                    <a:p>
                      <a:endParaRPr lang="en-CA" sz="110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7568929"/>
                  </a:ext>
                </a:extLst>
              </a:tr>
              <a:tr h="407280">
                <a:tc>
                  <a:txBody>
                    <a:bodyPr/>
                    <a:lstStyle/>
                    <a:p>
                      <a:endParaRPr lang="en-CA" sz="110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100"/>
                    </a:p>
                    <a:p>
                      <a:endParaRPr lang="en-CA" sz="110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515140"/>
                  </a:ext>
                </a:extLst>
              </a:tr>
              <a:tr h="407280">
                <a:tc>
                  <a:txBody>
                    <a:bodyPr/>
                    <a:lstStyle/>
                    <a:p>
                      <a:endParaRPr lang="en-CA" sz="110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100"/>
                    </a:p>
                    <a:p>
                      <a:endParaRPr lang="en-CA" sz="110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667846"/>
                  </a:ext>
                </a:extLst>
              </a:tr>
              <a:tr h="407280">
                <a:tc>
                  <a:txBody>
                    <a:bodyPr/>
                    <a:lstStyle/>
                    <a:p>
                      <a:endParaRPr lang="en-CA" sz="110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100"/>
                    </a:p>
                    <a:p>
                      <a:endParaRPr lang="en-CA" sz="110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6456174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8BD377A-3970-9218-D30C-B64F7872B4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859388"/>
              </p:ext>
            </p:extLst>
          </p:nvPr>
        </p:nvGraphicFramePr>
        <p:xfrm>
          <a:off x="0" y="1022939"/>
          <a:ext cx="12187340" cy="344339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187340">
                  <a:extLst>
                    <a:ext uri="{9D8B030D-6E8A-4147-A177-3AD203B41FA5}">
                      <a16:colId xmlns:a16="http://schemas.microsoft.com/office/drawing/2014/main" val="4010053245"/>
                    </a:ext>
                  </a:extLst>
                </a:gridCol>
              </a:tblGrid>
              <a:tr h="3443399">
                <a:tc>
                  <a:txBody>
                    <a:bodyPr/>
                    <a:lstStyle/>
                    <a:p>
                      <a:endParaRPr lang="en-CA" sz="1000" dirty="0">
                        <a:latin typeface="+mn-lt"/>
                      </a:endParaRPr>
                    </a:p>
                    <a:p>
                      <a:endParaRPr lang="en-CA" sz="1100" dirty="0">
                        <a:latin typeface="+mn-lt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7568929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F57CA808-1724-87EF-0056-137A65F2C638}"/>
              </a:ext>
            </a:extLst>
          </p:cNvPr>
          <p:cNvSpPr/>
          <p:nvPr/>
        </p:nvSpPr>
        <p:spPr>
          <a:xfrm>
            <a:off x="9252034" y="1417490"/>
            <a:ext cx="2024832" cy="1142829"/>
          </a:xfrm>
          <a:prstGeom prst="rect">
            <a:avLst/>
          </a:prstGeom>
          <a:solidFill>
            <a:srgbClr val="F06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1400" dirty="0">
                <a:solidFill>
                  <a:prstClr val="white"/>
                </a:solidFill>
                <a:latin typeface="Calibri" panose="020F0502020204030204"/>
              </a:rPr>
              <a:t>Do you need some extra space? Feel free to use and rearrange this slide. </a:t>
            </a:r>
            <a:r>
              <a:rPr lang="en-US" sz="1400" dirty="0">
                <a:solidFill>
                  <a:schemeClr val="bg1"/>
                </a:solidFill>
                <a:latin typeface="Calibri" panose="020F0502020204030204"/>
              </a:rPr>
              <a:t>Photos and visuals are welcome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A73949-7474-6B86-2AD9-F503B7DF6B1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52034" y="6627168"/>
            <a:ext cx="2481455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TIC Status Report Template –  March 2024</a:t>
            </a:r>
            <a:endParaRPr lang="en-CA" sz="90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205E44-9CE1-5B28-35E5-FA1C6D57228C}"/>
              </a:ext>
            </a:extLst>
          </p:cNvPr>
          <p:cNvSpPr>
            <a:spLocks/>
          </p:cNvSpPr>
          <p:nvPr/>
        </p:nvSpPr>
        <p:spPr>
          <a:xfrm>
            <a:off x="4660" y="0"/>
            <a:ext cx="12187340" cy="59021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anchor="ctr"/>
          <a:lstStyle>
            <a:lvl1pPr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buClr>
                <a:srgbClr val="800000"/>
              </a:buClr>
              <a:defRPr/>
            </a:pPr>
            <a:r>
              <a:rPr lang="en-GB" altLang="en-US" sz="1400" b="1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/>
                <a:cs typeface="Calibri" panose="020F0502020204030204" pitchFamily="34" charset="0"/>
              </a:rPr>
              <a:t>				</a:t>
            </a:r>
            <a:r>
              <a:rPr lang="en-GB" altLang="en-US" sz="2400" b="1">
                <a:ln w="0"/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TIC </a:t>
            </a:r>
            <a:r>
              <a:rPr lang="en-US" altLang="en-US" sz="2400" b="1">
                <a:ln w="0"/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PROJECT STATUS REPORT</a:t>
            </a:r>
            <a:endParaRPr lang="en-GB" altLang="en-US" sz="2700" b="1">
              <a:ln w="0"/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7DDBDD-0041-D216-3930-3DF99269788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193" y="-60423"/>
            <a:ext cx="2058745" cy="768856"/>
          </a:xfrm>
          <a:prstGeom prst="rect">
            <a:avLst/>
          </a:prstGeom>
        </p:spPr>
      </p:pic>
      <p:sp>
        <p:nvSpPr>
          <p:cNvPr id="5" name="Chevron 1">
            <a:extLst>
              <a:ext uri="{FF2B5EF4-FFF2-40B4-BE49-F238E27FC236}">
                <a16:creationId xmlns:a16="http://schemas.microsoft.com/office/drawing/2014/main" id="{0DB68CB4-12F3-B908-643C-7046BAECFA77}"/>
              </a:ext>
            </a:extLst>
          </p:cNvPr>
          <p:cNvSpPr>
            <a:spLocks/>
          </p:cNvSpPr>
          <p:nvPr/>
        </p:nvSpPr>
        <p:spPr bwMode="auto">
          <a:xfrm>
            <a:off x="5787409" y="159897"/>
            <a:ext cx="675084" cy="270420"/>
          </a:xfrm>
          <a:prstGeom prst="chevron">
            <a:avLst>
              <a:gd name="adj" fmla="val 30247"/>
            </a:avLst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1000" b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PLAN</a:t>
            </a:r>
            <a:endParaRPr lang="en-US" sz="1000" b="1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6" name="Chevron 25">
            <a:extLst>
              <a:ext uri="{FF2B5EF4-FFF2-40B4-BE49-F238E27FC236}">
                <a16:creationId xmlns:a16="http://schemas.microsoft.com/office/drawing/2014/main" id="{F5907130-CDF6-BADE-BA0C-7486CFB2BD54}"/>
              </a:ext>
            </a:extLst>
          </p:cNvPr>
          <p:cNvSpPr>
            <a:spLocks/>
          </p:cNvSpPr>
          <p:nvPr/>
        </p:nvSpPr>
        <p:spPr bwMode="auto">
          <a:xfrm>
            <a:off x="6462410" y="159897"/>
            <a:ext cx="870550" cy="270420"/>
          </a:xfrm>
          <a:prstGeom prst="chevron">
            <a:avLst>
              <a:gd name="adj" fmla="val 30247"/>
            </a:avLst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1000" b="1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rPr>
              <a:t>EXECUTE</a:t>
            </a:r>
            <a:endParaRPr lang="en-US" sz="1000" b="1">
              <a:solidFill>
                <a:srgbClr val="C0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9" name="Chevron 28">
            <a:extLst>
              <a:ext uri="{FF2B5EF4-FFF2-40B4-BE49-F238E27FC236}">
                <a16:creationId xmlns:a16="http://schemas.microsoft.com/office/drawing/2014/main" id="{95164493-F066-B2B2-003A-B53C3F2997C0}"/>
              </a:ext>
            </a:extLst>
          </p:cNvPr>
          <p:cNvSpPr>
            <a:spLocks/>
          </p:cNvSpPr>
          <p:nvPr/>
        </p:nvSpPr>
        <p:spPr bwMode="auto">
          <a:xfrm>
            <a:off x="7332961" y="159897"/>
            <a:ext cx="956685" cy="270420"/>
          </a:xfrm>
          <a:prstGeom prst="chevron">
            <a:avLst>
              <a:gd name="adj" fmla="val 30247"/>
            </a:avLst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1000" b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EVALUATE</a:t>
            </a:r>
            <a:endParaRPr lang="en-US" sz="1000" b="1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4" name="Chevron 30">
            <a:extLst>
              <a:ext uri="{FF2B5EF4-FFF2-40B4-BE49-F238E27FC236}">
                <a16:creationId xmlns:a16="http://schemas.microsoft.com/office/drawing/2014/main" id="{058DE781-013A-9E2B-8761-62AA34C728D7}"/>
              </a:ext>
            </a:extLst>
          </p:cNvPr>
          <p:cNvSpPr>
            <a:spLocks/>
          </p:cNvSpPr>
          <p:nvPr/>
        </p:nvSpPr>
        <p:spPr bwMode="auto">
          <a:xfrm>
            <a:off x="8267153" y="163929"/>
            <a:ext cx="747067" cy="262359"/>
          </a:xfrm>
          <a:prstGeom prst="chevron">
            <a:avLst>
              <a:gd name="adj" fmla="val 30247"/>
            </a:avLst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  <a:defRPr/>
            </a:pPr>
            <a:r>
              <a:rPr lang="fr-BE" sz="1000" b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REVISE</a:t>
            </a:r>
            <a:endParaRPr lang="en-US" sz="1000" b="1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09091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E2AA0B74C00F46880A908D3EF579F8" ma:contentTypeVersion="284" ma:contentTypeDescription="Create a new document." ma:contentTypeScope="" ma:versionID="14b747256f506f23ef773d9c9cab6ca3">
  <xsd:schema xmlns:xsd="http://www.w3.org/2001/XMLSchema" xmlns:xs="http://www.w3.org/2001/XMLSchema" xmlns:p="http://schemas.microsoft.com/office/2006/metadata/properties" xmlns:ns2="86bf8e3f-9c40-4055-92e6-c35065386d84" xmlns:ns3="b5aab738-2f7d-4cde-8d2b-eeae14c19eed" xmlns:ns4="20c1abfa-485b-41c9-a329-38772ca1fd48" targetNamespace="http://schemas.microsoft.com/office/2006/metadata/properties" ma:root="true" ma:fieldsID="dbb3693826e1f3a3edc93f4057a1d620" ns2:_="" ns3:_="" ns4:_="">
    <xsd:import namespace="86bf8e3f-9c40-4055-92e6-c35065386d84"/>
    <xsd:import namespace="b5aab738-2f7d-4cde-8d2b-eeae14c19eed"/>
    <xsd:import namespace="20c1abfa-485b-41c9-a329-38772ca1f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_dlc_DocId" minOccurs="0"/>
                <xsd:element ref="ns3:_dlc_DocIdUrl" minOccurs="0"/>
                <xsd:element ref="ns3:_dlc_DocIdPersistId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bf8e3f-9c40-4055-92e6-c35065386d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3f8169e7-20d4-4f95-9450-953b2d8ea5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aab738-2f7d-4cde-8d2b-eeae14c19eed" elementFormDefault="qualified">
    <xsd:import namespace="http://schemas.microsoft.com/office/2006/documentManagement/types"/>
    <xsd:import namespace="http://schemas.microsoft.com/office/infopath/2007/PartnerControls"/>
    <xsd:element name="_dlc_DocId" ma:index="12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4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c1abfa-485b-41c9-a329-38772ca1fd48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49342e22-fe9a-44db-b5e4-308b8027cead}" ma:internalName="TaxCatchAll" ma:showField="CatchAllData" ma:web="b5aab738-2f7d-4cde-8d2b-eeae14c19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b5aab738-2f7d-4cde-8d2b-eeae14c19eed">DOCID-1437607359-340</_dlc_DocId>
    <_dlc_DocIdUrl xmlns="b5aab738-2f7d-4cde-8d2b-eeae14c19eed">
      <Url>https://msfintl.sharepoint.com/sites/msfintlcommunities/tic/_layouts/15/DocIdRedir.aspx?ID=DOCID-1437607359-340</Url>
      <Description>DOCID-1437607359-340</Description>
    </_dlc_DocIdUrl>
    <SharedWithUsers xmlns="b5aab738-2f7d-4cde-8d2b-eeae14c19eed">
      <UserInfo>
        <DisplayName>Bo Strange Sørensen (MSF)</DisplayName>
        <AccountId>48200</AccountId>
        <AccountType/>
      </UserInfo>
      <UserInfo>
        <DisplayName>Joanna Amores</DisplayName>
        <AccountId>48112</AccountId>
        <AccountType/>
      </UserInfo>
      <UserInfo>
        <DisplayName>TIC</DisplayName>
        <AccountId>4272</AccountId>
        <AccountType/>
      </UserInfo>
      <UserInfo>
        <DisplayName>Pierre Mendiharat</DisplayName>
        <AccountId>8691</AccountId>
        <AccountType/>
      </UserInfo>
      <UserInfo>
        <DisplayName>Maitane Azkarraga</DisplayName>
        <AccountId>13965</AccountId>
        <AccountType/>
      </UserInfo>
      <UserInfo>
        <DisplayName>Liliana Palacios</DisplayName>
        <AccountId>14915</AccountId>
        <AccountType/>
      </UserInfo>
      <UserInfo>
        <DisplayName>Laurence Flevaud</DisplayName>
        <AccountId>6810</AccountId>
        <AccountType/>
      </UserInfo>
      <UserInfo>
        <DisplayName>Laetitia Viaud</DisplayName>
        <AccountId>792</AccountId>
        <AccountType/>
      </UserInfo>
      <UserInfo>
        <DisplayName>Nada MALOU</DisplayName>
        <AccountId>3496</AccountId>
        <AccountType/>
      </UserInfo>
      <UserInfo>
        <DisplayName>Vanessa Lalouelle</DisplayName>
        <AccountId>9275</AccountId>
        <AccountType/>
      </UserInfo>
      <UserInfo>
        <DisplayName>Clara Nordon</DisplayName>
        <AccountId>12849</AccountId>
        <AccountType/>
      </UserInfo>
      <UserInfo>
        <DisplayName>Arantza PERALTA</DisplayName>
        <AccountId>53123</AccountId>
        <AccountType/>
      </UserInfo>
      <UserInfo>
        <DisplayName>Cassandre Dumont</DisplayName>
        <AccountId>82593</AccountId>
        <AccountType/>
      </UserInfo>
      <UserInfo>
        <DisplayName>Safiya Arnaout</DisplayName>
        <AccountId>15183</AccountId>
        <AccountType/>
      </UserInfo>
    </SharedWithUsers>
    <TaxCatchAll xmlns="20c1abfa-485b-41c9-a329-38772ca1fd48" xsi:nil="true"/>
    <lcf76f155ced4ddcb4097134ff3c332f xmlns="86bf8e3f-9c40-4055-92e6-c35065386d8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42B8BF8-DD98-4191-BEBC-6FBBB81F1420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FD5B36A1-DC96-44A1-8000-FEA61EC928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bf8e3f-9c40-4055-92e6-c35065386d84"/>
    <ds:schemaRef ds:uri="b5aab738-2f7d-4cde-8d2b-eeae14c19eed"/>
    <ds:schemaRef ds:uri="20c1abfa-485b-41c9-a329-38772ca1fd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9BD393F-4BE7-4E77-AC60-3CA887F7AE68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176C7C3-8B5E-4A74-A290-A3F772C541B7}">
  <ds:schemaRefs>
    <ds:schemaRef ds:uri="http://schemas.microsoft.com/office/2006/metadata/properties"/>
    <ds:schemaRef ds:uri="http://www.w3.org/XML/1998/namespace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20c1abfa-485b-41c9-a329-38772ca1fd48"/>
    <ds:schemaRef ds:uri="b5aab738-2f7d-4cde-8d2b-eeae14c19eed"/>
    <ds:schemaRef ds:uri="86bf8e3f-9c40-4055-92e6-c35065386d8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</TotalTime>
  <Words>606</Words>
  <Application>Microsoft Office PowerPoint</Application>
  <PresentationFormat>Widescreen</PresentationFormat>
  <Paragraphs>128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Segoe UI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Ruby Syal</dc:creator>
  <cp:lastModifiedBy>Katie Fernandez</cp:lastModifiedBy>
  <cp:revision>78</cp:revision>
  <cp:lastPrinted>2018-01-12T12:11:16Z</cp:lastPrinted>
  <dcterms:created xsi:type="dcterms:W3CDTF">2017-07-19T17:52:55Z</dcterms:created>
  <dcterms:modified xsi:type="dcterms:W3CDTF">2026-03-13T11:09:49Z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0x010100B3E2AA0B74C00F46880A908D3EF579F8</vt:lpwstr>
  </property>
  <property fmtid="{D5CDD505-2E9C-101B-9397-08002B2CF9AE}" pid="3" name="_dlc_DocIdItemGuid">
    <vt:lpwstr>e74a11fe-3307-4068-920d-4d23f02c7fd9</vt:lpwstr>
  </property>
  <property fmtid="{D5CDD505-2E9C-101B-9397-08002B2CF9AE}" pid="4" name="MediaServiceImageTags">
    <vt:lpwstr/>
  </property>
</Properties>
</file>